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Lst>
  <p:notesMasterIdLst>
    <p:notesMasterId r:id="rId17"/>
  </p:notesMasterIdLst>
  <p:sldIdLst>
    <p:sldId id="256" r:id="rId2"/>
    <p:sldId id="262" r:id="rId3"/>
    <p:sldId id="264" r:id="rId4"/>
    <p:sldId id="265" r:id="rId5"/>
    <p:sldId id="277" r:id="rId6"/>
    <p:sldId id="278" r:id="rId7"/>
    <p:sldId id="266" r:id="rId8"/>
    <p:sldId id="267" r:id="rId9"/>
    <p:sldId id="269" r:id="rId10"/>
    <p:sldId id="270" r:id="rId11"/>
    <p:sldId id="271" r:id="rId12"/>
    <p:sldId id="272" r:id="rId13"/>
    <p:sldId id="273" r:id="rId14"/>
    <p:sldId id="274" r:id="rId15"/>
    <p:sldId id="27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81" autoAdjust="0"/>
    <p:restoredTop sz="70799" autoAdjust="0"/>
  </p:normalViewPr>
  <p:slideViewPr>
    <p:cSldViewPr snapToGrid="0">
      <p:cViewPr varScale="1">
        <p:scale>
          <a:sx n="76" d="100"/>
          <a:sy n="76" d="100"/>
        </p:scale>
        <p:origin x="1110" y="84"/>
      </p:cViewPr>
      <p:guideLst/>
    </p:cSldViewPr>
  </p:slideViewPr>
  <p:notesTextViewPr>
    <p:cViewPr>
      <p:scale>
        <a:sx n="3" d="2"/>
        <a:sy n="3" d="2"/>
      </p:scale>
      <p:origin x="0" y="0"/>
    </p:cViewPr>
  </p:notesTextViewPr>
  <p:sorterViewPr>
    <p:cViewPr>
      <p:scale>
        <a:sx n="136" d="100"/>
        <a:sy n="136" d="100"/>
      </p:scale>
      <p:origin x="0" y="-45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95FE26-4785-4423-8E57-C45D4E961269}" type="datetimeFigureOut">
              <a:rPr lang="en-US" smtClean="0"/>
              <a:t>11/7/2016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8A7E28-43FC-4ACE-A56F-BEA2BAEADFB9}" type="slidenum">
              <a:rPr lang="en-US" smtClean="0"/>
              <a:t>‹#›</a:t>
            </a:fld>
            <a:endParaRPr lang="en-US"/>
          </a:p>
        </p:txBody>
      </p:sp>
    </p:spTree>
    <p:extLst>
      <p:ext uri="{BB962C8B-B14F-4D97-AF65-F5344CB8AC3E}">
        <p14:creationId xmlns:p14="http://schemas.microsoft.com/office/powerpoint/2010/main" val="2677721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US" dirty="0"/>
              <a:t>Thank you so much for attending today’s presentation. My name is Nicole and I manage a lot of the funding opportunity announcements for our university programs, specifically our</a:t>
            </a:r>
            <a:r>
              <a:rPr lang="en-US" baseline="0" dirty="0"/>
              <a:t> minority serving institutions programs. Today my objective is to educate you on what a funding opportunity announcement is, and how to apply for one.</a:t>
            </a:r>
            <a:endParaRPr lang="en-US" dirty="0"/>
          </a:p>
        </p:txBody>
      </p:sp>
      <p:sp>
        <p:nvSpPr>
          <p:cNvPr id="4" name="Slide Number Placeholder 3"/>
          <p:cNvSpPr>
            <a:spLocks noGrp="1"/>
          </p:cNvSpPr>
          <p:nvPr>
            <p:ph type="sldNum" sz="quarter" idx="10"/>
          </p:nvPr>
        </p:nvSpPr>
        <p:spPr/>
        <p:txBody>
          <a:bodyPr/>
          <a:lstStyle/>
          <a:p>
            <a:fld id="{5A5AD131-B7D6-47B0-BCAC-691D61DBDE58}"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33109267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Once you choose “Issuing</a:t>
            </a:r>
            <a:r>
              <a:rPr lang="en-US" baseline="0" dirty="0"/>
              <a:t> Office” from the drop down box, type in “NETL” and hit “Search”. This will bring up all active solicitations for NETL. You can view active solicitations for other agencies as well by changing the search criteria to reflect whichever agency you may be interested in.</a:t>
            </a:r>
            <a:endParaRPr lang="en-US" dirty="0"/>
          </a:p>
        </p:txBody>
      </p:sp>
      <p:sp>
        <p:nvSpPr>
          <p:cNvPr id="4" name="Slide Number Placeholder 3"/>
          <p:cNvSpPr>
            <a:spLocks noGrp="1"/>
          </p:cNvSpPr>
          <p:nvPr>
            <p:ph type="sldNum" sz="quarter" idx="10"/>
          </p:nvPr>
        </p:nvSpPr>
        <p:spPr/>
        <p:txBody>
          <a:bodyPr/>
          <a:lstStyle/>
          <a:p>
            <a:fld id="{ED8A7E28-43FC-4ACE-A56F-BEA2BAEADFB9}" type="slidenum">
              <a:rPr lang="en-US" smtClean="0"/>
              <a:t>10</a:t>
            </a:fld>
            <a:endParaRPr lang="en-US"/>
          </a:p>
        </p:txBody>
      </p:sp>
    </p:spTree>
    <p:extLst>
      <p:ext uri="{BB962C8B-B14F-4D97-AF65-F5344CB8AC3E}">
        <p14:creationId xmlns:p14="http://schemas.microsoft.com/office/powerpoint/2010/main" val="438754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Once you locate the announcement that you are interested in, simply click on the hyperlink under the title to view the announcement.</a:t>
            </a:r>
          </a:p>
        </p:txBody>
      </p:sp>
      <p:sp>
        <p:nvSpPr>
          <p:cNvPr id="4" name="Slide Number Placeholder 3"/>
          <p:cNvSpPr>
            <a:spLocks noGrp="1"/>
          </p:cNvSpPr>
          <p:nvPr>
            <p:ph type="sldNum" sz="quarter" idx="10"/>
          </p:nvPr>
        </p:nvSpPr>
        <p:spPr/>
        <p:txBody>
          <a:bodyPr/>
          <a:lstStyle/>
          <a:p>
            <a:fld id="{ED8A7E28-43FC-4ACE-A56F-BEA2BAEADFB9}" type="slidenum">
              <a:rPr lang="en-US" smtClean="0"/>
              <a:t>11</a:t>
            </a:fld>
            <a:endParaRPr lang="en-US"/>
          </a:p>
        </p:txBody>
      </p:sp>
    </p:spTree>
    <p:extLst>
      <p:ext uri="{BB962C8B-B14F-4D97-AF65-F5344CB8AC3E}">
        <p14:creationId xmlns:p14="http://schemas.microsoft.com/office/powerpoint/2010/main" val="25366307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This is where a lot of people get confused. On the left hand side of the screen, you will find basic information pertaining to the announcement: a description, an overview of due dates, agency</a:t>
            </a:r>
            <a:r>
              <a:rPr lang="en-US" baseline="0" dirty="0"/>
              <a:t> information, etc. It is on the right hand side where you will actually find the announcement itself. The announcement is not titled “FOA”, rather it is titled “Body”. By clicking on “Body” you will access the entire funding opportunity announcement which will go into full detail about what is being solicited, available funding, eligible applicants, required forms, etc.</a:t>
            </a:r>
            <a:endParaRPr lang="en-US" dirty="0"/>
          </a:p>
        </p:txBody>
      </p:sp>
      <p:sp>
        <p:nvSpPr>
          <p:cNvPr id="4" name="Slide Number Placeholder 3"/>
          <p:cNvSpPr>
            <a:spLocks noGrp="1"/>
          </p:cNvSpPr>
          <p:nvPr>
            <p:ph type="sldNum" sz="quarter" idx="10"/>
          </p:nvPr>
        </p:nvSpPr>
        <p:spPr/>
        <p:txBody>
          <a:bodyPr/>
          <a:lstStyle/>
          <a:p>
            <a:fld id="{ED8A7E28-43FC-4ACE-A56F-BEA2BAEADFB9}" type="slidenum">
              <a:rPr lang="en-US" smtClean="0"/>
              <a:t>12</a:t>
            </a:fld>
            <a:endParaRPr lang="en-US"/>
          </a:p>
        </p:txBody>
      </p:sp>
    </p:spTree>
    <p:extLst>
      <p:ext uri="{BB962C8B-B14F-4D97-AF65-F5344CB8AC3E}">
        <p14:creationId xmlns:p14="http://schemas.microsoft.com/office/powerpoint/2010/main" val="37853958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If you are accessing the FOA information looking to submit questions, you must sign in to </a:t>
            </a:r>
            <a:r>
              <a:rPr lang="en-US" dirty="0" err="1"/>
              <a:t>FedConnect</a:t>
            </a:r>
            <a:r>
              <a:rPr lang="en-US" dirty="0"/>
              <a:t> in order to do so. </a:t>
            </a:r>
            <a:r>
              <a:rPr lang="en-US" dirty="0" err="1"/>
              <a:t>FedConnect</a:t>
            </a:r>
            <a:r>
              <a:rPr lang="en-US" dirty="0"/>
              <a:t> will automatically send the e-mail</a:t>
            </a:r>
            <a:r>
              <a:rPr lang="en-US" baseline="0" dirty="0"/>
              <a:t> to the FOA point of contact who will respond to the question usually within 3 business days. </a:t>
            </a:r>
            <a:endParaRPr lang="en-US" dirty="0"/>
          </a:p>
        </p:txBody>
      </p:sp>
      <p:sp>
        <p:nvSpPr>
          <p:cNvPr id="4" name="Slide Number Placeholder 3"/>
          <p:cNvSpPr>
            <a:spLocks noGrp="1"/>
          </p:cNvSpPr>
          <p:nvPr>
            <p:ph type="sldNum" sz="quarter" idx="10"/>
          </p:nvPr>
        </p:nvSpPr>
        <p:spPr/>
        <p:txBody>
          <a:bodyPr/>
          <a:lstStyle/>
          <a:p>
            <a:fld id="{ED8A7E28-43FC-4ACE-A56F-BEA2BAEADFB9}" type="slidenum">
              <a:rPr lang="en-US" smtClean="0"/>
              <a:t>13</a:t>
            </a:fld>
            <a:endParaRPr lang="en-US"/>
          </a:p>
        </p:txBody>
      </p:sp>
    </p:spTree>
    <p:extLst>
      <p:ext uri="{BB962C8B-B14F-4D97-AF65-F5344CB8AC3E}">
        <p14:creationId xmlns:p14="http://schemas.microsoft.com/office/powerpoint/2010/main" val="33040940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You can also register within </a:t>
            </a:r>
            <a:r>
              <a:rPr lang="en-US" dirty="0" err="1"/>
              <a:t>FedConnect</a:t>
            </a:r>
            <a:r>
              <a:rPr lang="en-US" baseline="0" dirty="0"/>
              <a:t> to review notifications pertaining to any opportunity that you are interested in by clicking Register Now on the front screen of the opportunity. In addition, help buttons are provided should you run into any questions during the process.</a:t>
            </a:r>
            <a:endParaRPr lang="en-US" dirty="0"/>
          </a:p>
        </p:txBody>
      </p:sp>
      <p:sp>
        <p:nvSpPr>
          <p:cNvPr id="4" name="Slide Number Placeholder 3"/>
          <p:cNvSpPr>
            <a:spLocks noGrp="1"/>
          </p:cNvSpPr>
          <p:nvPr>
            <p:ph type="sldNum" sz="quarter" idx="10"/>
          </p:nvPr>
        </p:nvSpPr>
        <p:spPr/>
        <p:txBody>
          <a:bodyPr/>
          <a:lstStyle/>
          <a:p>
            <a:fld id="{ED8A7E28-43FC-4ACE-A56F-BEA2BAEADFB9}" type="slidenum">
              <a:rPr lang="en-US" smtClean="0"/>
              <a:t>14</a:t>
            </a:fld>
            <a:endParaRPr lang="en-US"/>
          </a:p>
        </p:txBody>
      </p:sp>
    </p:spTree>
    <p:extLst>
      <p:ext uri="{BB962C8B-B14F-4D97-AF65-F5344CB8AC3E}">
        <p14:creationId xmlns:p14="http://schemas.microsoft.com/office/powerpoint/2010/main" val="29912794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Questions?</a:t>
            </a:r>
          </a:p>
        </p:txBody>
      </p:sp>
      <p:sp>
        <p:nvSpPr>
          <p:cNvPr id="4" name="Slide Number Placeholder 3"/>
          <p:cNvSpPr>
            <a:spLocks noGrp="1"/>
          </p:cNvSpPr>
          <p:nvPr>
            <p:ph type="sldNum" sz="quarter" idx="10"/>
          </p:nvPr>
        </p:nvSpPr>
        <p:spPr/>
        <p:txBody>
          <a:bodyPr/>
          <a:lstStyle/>
          <a:p>
            <a:fld id="{ED8A7E28-43FC-4ACE-A56F-BEA2BAEADFB9}" type="slidenum">
              <a:rPr lang="en-US" smtClean="0"/>
              <a:t>15</a:t>
            </a:fld>
            <a:endParaRPr lang="en-US"/>
          </a:p>
        </p:txBody>
      </p:sp>
    </p:spTree>
    <p:extLst>
      <p:ext uri="{BB962C8B-B14F-4D97-AF65-F5344CB8AC3E}">
        <p14:creationId xmlns:p14="http://schemas.microsoft.com/office/powerpoint/2010/main" val="432053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In</a:t>
            </a:r>
            <a:r>
              <a:rPr lang="en-US" baseline="0" dirty="0"/>
              <a:t> addition to learning a little bit about what a funding opportunity is, I will also be talking about registration requirements, as well as how to prepare and submit your application on the required websites. So to begin, there are generally three phases of showing and acting on your interest to a Federal funding opportunity announcement: (1) You identify the opportunity on one of the websites that I will be showing you, (2) You check the opportunity to make sure that you are registered at all of the required websites, and (3) You then prepare and submit your application information.</a:t>
            </a:r>
            <a:endParaRPr lang="en-US" dirty="0"/>
          </a:p>
        </p:txBody>
      </p:sp>
      <p:sp>
        <p:nvSpPr>
          <p:cNvPr id="4" name="Slide Number Placeholder 3"/>
          <p:cNvSpPr>
            <a:spLocks noGrp="1"/>
          </p:cNvSpPr>
          <p:nvPr>
            <p:ph type="sldNum" sz="quarter" idx="10"/>
          </p:nvPr>
        </p:nvSpPr>
        <p:spPr/>
        <p:txBody>
          <a:bodyPr/>
          <a:lstStyle/>
          <a:p>
            <a:fld id="{ED8A7E28-43FC-4ACE-A56F-BEA2BAEADFB9}" type="slidenum">
              <a:rPr lang="en-US" smtClean="0"/>
              <a:t>2</a:t>
            </a:fld>
            <a:endParaRPr lang="en-US"/>
          </a:p>
        </p:txBody>
      </p:sp>
    </p:spTree>
    <p:extLst>
      <p:ext uri="{BB962C8B-B14F-4D97-AF65-F5344CB8AC3E}">
        <p14:creationId xmlns:p14="http://schemas.microsoft.com/office/powerpoint/2010/main" val="1229762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To begin:</a:t>
            </a:r>
            <a:r>
              <a:rPr lang="en-US" baseline="0" dirty="0"/>
              <a:t> What is a funding opportunity announcement? A funding opportunity announcement, also known as an FOA, is a publically available document by which a Federal agency makes known its intentions to award discretionary grants or cooperative agreements, usually as a result of competition for funds.  As you will see on the slide, these same announcements may go by other names in other agencies; however, with the Department of Energy and specifically the National Energy Technology Laboratory, we will refer to them as FOAs.</a:t>
            </a:r>
            <a:endParaRPr lang="en-US" dirty="0"/>
          </a:p>
        </p:txBody>
      </p:sp>
      <p:sp>
        <p:nvSpPr>
          <p:cNvPr id="4" name="Slide Number Placeholder 3"/>
          <p:cNvSpPr>
            <a:spLocks noGrp="1"/>
          </p:cNvSpPr>
          <p:nvPr>
            <p:ph type="sldNum" sz="quarter" idx="10"/>
          </p:nvPr>
        </p:nvSpPr>
        <p:spPr/>
        <p:txBody>
          <a:bodyPr/>
          <a:lstStyle/>
          <a:p>
            <a:fld id="{ED8A7E28-43FC-4ACE-A56F-BEA2BAEADFB9}" type="slidenum">
              <a:rPr lang="en-US" smtClean="0"/>
              <a:t>3</a:t>
            </a:fld>
            <a:endParaRPr lang="en-US"/>
          </a:p>
        </p:txBody>
      </p:sp>
    </p:spTree>
    <p:extLst>
      <p:ext uri="{BB962C8B-B14F-4D97-AF65-F5344CB8AC3E}">
        <p14:creationId xmlns:p14="http://schemas.microsoft.com/office/powerpoint/2010/main" val="2053207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As previously mentioned, there are a few websites that you will need to register with prior to application for any funding opportunity announcement. Without</a:t>
            </a:r>
            <a:r>
              <a:rPr lang="en-US" baseline="0" dirty="0"/>
              <a:t> proper registration you may be unable to submit your application documents, access key documents, or continue on to the selection process.</a:t>
            </a:r>
            <a:br>
              <a:rPr lang="en-US" baseline="0" dirty="0"/>
            </a:br>
            <a:r>
              <a:rPr lang="en-US" baseline="0" dirty="0"/>
              <a:t/>
            </a:r>
            <a:br>
              <a:rPr lang="en-US" baseline="0" dirty="0"/>
            </a:br>
            <a:r>
              <a:rPr lang="en-US" baseline="0" dirty="0"/>
              <a:t>The first thing you will want to do to prepare to do business with the Federal government is to obtain a Dun and Bradstreet Data Universal Systems number – also known as a DUNS number. The DUNS number is a nine-digit identification number for each physical location of your business, is free for all businesses, and is required to register with the Federal government for contracts or grants. If you access www.dnb.com, you will see on the top of the screen it says D-U-N-S Number. Clicking there will direct you to the area where you can obtain a DUNS number for your business.</a:t>
            </a:r>
            <a:br>
              <a:rPr lang="en-US" baseline="0" dirty="0"/>
            </a:br>
            <a:r>
              <a:rPr lang="en-US" baseline="0" dirty="0"/>
              <a:t/>
            </a:r>
            <a:br>
              <a:rPr lang="en-US" baseline="0" dirty="0"/>
            </a:br>
            <a:r>
              <a:rPr lang="en-US" baseline="0" dirty="0"/>
              <a:t>The second website you will have to register with is the System for Award Management, or SAM. SAM is an official website of the U.S. government, and is where you will register to do business with the government. </a:t>
            </a:r>
          </a:p>
          <a:p>
            <a:endParaRPr lang="en-US" baseline="0" dirty="0"/>
          </a:p>
          <a:p>
            <a:r>
              <a:rPr lang="en-US" baseline="0" dirty="0"/>
              <a:t>The remaining two websites, Grants.gov and Fedconnect.net, will be explained on the next two slides</a:t>
            </a:r>
          </a:p>
        </p:txBody>
      </p:sp>
      <p:sp>
        <p:nvSpPr>
          <p:cNvPr id="4" name="Slide Number Placeholder 3"/>
          <p:cNvSpPr>
            <a:spLocks noGrp="1"/>
          </p:cNvSpPr>
          <p:nvPr>
            <p:ph type="sldNum" sz="quarter" idx="10"/>
          </p:nvPr>
        </p:nvSpPr>
        <p:spPr/>
        <p:txBody>
          <a:bodyPr/>
          <a:lstStyle/>
          <a:p>
            <a:fld id="{ED8A7E28-43FC-4ACE-A56F-BEA2BAEADFB9}" type="slidenum">
              <a:rPr lang="en-US" smtClean="0"/>
              <a:t>4</a:t>
            </a:fld>
            <a:endParaRPr lang="en-US"/>
          </a:p>
        </p:txBody>
      </p:sp>
    </p:spTree>
    <p:extLst>
      <p:ext uri="{BB962C8B-B14F-4D97-AF65-F5344CB8AC3E}">
        <p14:creationId xmlns:p14="http://schemas.microsoft.com/office/powerpoint/2010/main" val="1277178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aseline="0" dirty="0"/>
              <a:t>Grants.gov is the public website where all federal financial opportunities will be listed, and you are required to register with the website in order to view or apply for opportunities. There are 3 steps to this process: Step 1: The Authorized Organization Representative must register with the site. Step 2: An email is then sent to the E-Business (or E-Biz) point of contact listed in SAM. The E-Biz point of contact must approve the registration using their MPIN from their SAM registration. Step 3: the AOR verifying that registration was completed back on Grants.gov</a:t>
            </a:r>
            <a:endParaRPr lang="en-US" dirty="0"/>
          </a:p>
        </p:txBody>
      </p:sp>
      <p:sp>
        <p:nvSpPr>
          <p:cNvPr id="4" name="Slide Number Placeholder 3"/>
          <p:cNvSpPr>
            <a:spLocks noGrp="1"/>
          </p:cNvSpPr>
          <p:nvPr>
            <p:ph type="sldNum" sz="quarter" idx="10"/>
          </p:nvPr>
        </p:nvSpPr>
        <p:spPr/>
        <p:txBody>
          <a:bodyPr/>
          <a:lstStyle/>
          <a:p>
            <a:fld id="{ED8A7E28-43FC-4ACE-A56F-BEA2BAEADFB9}" type="slidenum">
              <a:rPr lang="en-US" smtClean="0"/>
              <a:t>5</a:t>
            </a:fld>
            <a:endParaRPr lang="en-US"/>
          </a:p>
        </p:txBody>
      </p:sp>
    </p:spTree>
    <p:extLst>
      <p:ext uri="{BB962C8B-B14F-4D97-AF65-F5344CB8AC3E}">
        <p14:creationId xmlns:p14="http://schemas.microsoft.com/office/powerpoint/2010/main" val="2828876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final area where a registration is required is on </a:t>
            </a:r>
            <a:r>
              <a:rPr lang="en-US" baseline="0" dirty="0" err="1"/>
              <a:t>FedConnect</a:t>
            </a:r>
            <a:r>
              <a:rPr lang="en-US" baseline="0" dirty="0"/>
              <a:t>. Like Grants.gov, </a:t>
            </a:r>
            <a:r>
              <a:rPr lang="en-US" baseline="0" dirty="0" err="1"/>
              <a:t>FedConnect</a:t>
            </a:r>
            <a:r>
              <a:rPr lang="en-US" baseline="0" dirty="0"/>
              <a:t> is where you can view, access, and submit questions related to funding opportunity announcements that are currently out for solicitation.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There can sometimes be confusion as to the role of grants.gov vs. fedconnect.net. Grants.gov operates as the Package and Submission portal, where </a:t>
            </a:r>
            <a:r>
              <a:rPr lang="en-US" baseline="0" dirty="0" err="1"/>
              <a:t>Fedconnect</a:t>
            </a:r>
            <a:r>
              <a:rPr lang="en-US" baseline="0" dirty="0"/>
              <a:t> is the Government’s link TO that portal. The </a:t>
            </a:r>
            <a:r>
              <a:rPr lang="en-US" baseline="0" dirty="0" err="1"/>
              <a:t>Fedconnect</a:t>
            </a:r>
            <a:r>
              <a:rPr lang="en-US" baseline="0" dirty="0"/>
              <a:t> allows the Government to communicate with the Applicant regarding questions and answers during the FOA process.</a:t>
            </a:r>
            <a:br>
              <a:rPr lang="en-US" baseline="0" dirty="0"/>
            </a:br>
            <a:r>
              <a:rPr lang="en-US" baseline="0" dirty="0"/>
              <a:t/>
            </a:r>
            <a:br>
              <a:rPr lang="en-US" baseline="0" dirty="0"/>
            </a:br>
            <a:r>
              <a:rPr lang="en-US" baseline="0" dirty="0"/>
              <a:t>Registration can be a lengthy process, so we recommend at least 44 days to complete the process.</a:t>
            </a:r>
            <a:endParaRPr lang="en-US" dirty="0"/>
          </a:p>
          <a:p>
            <a:endParaRPr lang="en-US" dirty="0"/>
          </a:p>
        </p:txBody>
      </p:sp>
      <p:sp>
        <p:nvSpPr>
          <p:cNvPr id="4" name="Slide Number Placeholder 3"/>
          <p:cNvSpPr>
            <a:spLocks noGrp="1"/>
          </p:cNvSpPr>
          <p:nvPr>
            <p:ph type="sldNum" sz="quarter" idx="10"/>
          </p:nvPr>
        </p:nvSpPr>
        <p:spPr/>
        <p:txBody>
          <a:bodyPr/>
          <a:lstStyle/>
          <a:p>
            <a:fld id="{ED8A7E28-43FC-4ACE-A56F-BEA2BAEADFB9}" type="slidenum">
              <a:rPr lang="en-US" smtClean="0"/>
              <a:t>6</a:t>
            </a:fld>
            <a:endParaRPr lang="en-US"/>
          </a:p>
        </p:txBody>
      </p:sp>
    </p:spTree>
    <p:extLst>
      <p:ext uri="{BB962C8B-B14F-4D97-AF65-F5344CB8AC3E}">
        <p14:creationId xmlns:p14="http://schemas.microsoft.com/office/powerpoint/2010/main" val="720837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If you have any questions about the registration</a:t>
            </a:r>
            <a:r>
              <a:rPr lang="en-US" baseline="0" dirty="0"/>
              <a:t> processes, each of the websites have Contact Us buttons where you can submit your questions or contact a live representative who can help you out. If you have questions relating to a specific FOA, those questions must be submitted directly through the FOA itself in the </a:t>
            </a:r>
            <a:r>
              <a:rPr lang="en-US" baseline="0" dirty="0" err="1"/>
              <a:t>FedConnect</a:t>
            </a:r>
            <a:r>
              <a:rPr lang="en-US" baseline="0" dirty="0"/>
              <a:t> portal, and we will go over that a bit later.</a:t>
            </a:r>
            <a:endParaRPr lang="en-US" dirty="0"/>
          </a:p>
        </p:txBody>
      </p:sp>
      <p:sp>
        <p:nvSpPr>
          <p:cNvPr id="4" name="Slide Number Placeholder 3"/>
          <p:cNvSpPr>
            <a:spLocks noGrp="1"/>
          </p:cNvSpPr>
          <p:nvPr>
            <p:ph type="sldNum" sz="quarter" idx="10"/>
          </p:nvPr>
        </p:nvSpPr>
        <p:spPr/>
        <p:txBody>
          <a:bodyPr/>
          <a:lstStyle/>
          <a:p>
            <a:fld id="{ED8A7E28-43FC-4ACE-A56F-BEA2BAEADFB9}" type="slidenum">
              <a:rPr lang="en-US" smtClean="0"/>
              <a:t>7</a:t>
            </a:fld>
            <a:endParaRPr lang="en-US"/>
          </a:p>
        </p:txBody>
      </p:sp>
    </p:spTree>
    <p:extLst>
      <p:ext uri="{BB962C8B-B14F-4D97-AF65-F5344CB8AC3E}">
        <p14:creationId xmlns:p14="http://schemas.microsoft.com/office/powerpoint/2010/main" val="3509605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Grants.gov is the portal in which you will submit your actual application to the FOA.</a:t>
            </a:r>
            <a:r>
              <a:rPr lang="en-US" baseline="0" dirty="0"/>
              <a:t> Within grants.gov you can download the full application package and any associate forms and instructions. As mentioned previously, you must be registered at Grants.gov in order to do this.  Also, when submitting your application package please be sure that it is being submitted by an authorized representative of your institution.</a:t>
            </a:r>
            <a:endParaRPr lang="en-US" dirty="0"/>
          </a:p>
        </p:txBody>
      </p:sp>
      <p:sp>
        <p:nvSpPr>
          <p:cNvPr id="4" name="Slide Number Placeholder 3"/>
          <p:cNvSpPr>
            <a:spLocks noGrp="1"/>
          </p:cNvSpPr>
          <p:nvPr>
            <p:ph type="sldNum" sz="quarter" idx="10"/>
          </p:nvPr>
        </p:nvSpPr>
        <p:spPr/>
        <p:txBody>
          <a:bodyPr/>
          <a:lstStyle/>
          <a:p>
            <a:fld id="{ED8A7E28-43FC-4ACE-A56F-BEA2BAEADFB9}" type="slidenum">
              <a:rPr lang="en-US" smtClean="0"/>
              <a:t>8</a:t>
            </a:fld>
            <a:endParaRPr lang="en-US"/>
          </a:p>
        </p:txBody>
      </p:sp>
    </p:spTree>
    <p:extLst>
      <p:ext uri="{BB962C8B-B14F-4D97-AF65-F5344CB8AC3E}">
        <p14:creationId xmlns:p14="http://schemas.microsoft.com/office/powerpoint/2010/main" val="38038806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a:t>FedConnect</a:t>
            </a:r>
            <a:r>
              <a:rPr lang="en-US" dirty="0"/>
              <a:t> is</a:t>
            </a:r>
            <a:r>
              <a:rPr lang="en-US" baseline="0" dirty="0"/>
              <a:t> where you can also search public opportunities. The screenshot on this slide shows you exactly where to click in order to begin your search.</a:t>
            </a:r>
            <a:endParaRPr lang="en-US" dirty="0"/>
          </a:p>
        </p:txBody>
      </p:sp>
      <p:sp>
        <p:nvSpPr>
          <p:cNvPr id="4" name="Slide Number Placeholder 3"/>
          <p:cNvSpPr>
            <a:spLocks noGrp="1"/>
          </p:cNvSpPr>
          <p:nvPr>
            <p:ph type="sldNum" sz="quarter" idx="10"/>
          </p:nvPr>
        </p:nvSpPr>
        <p:spPr/>
        <p:txBody>
          <a:bodyPr/>
          <a:lstStyle/>
          <a:p>
            <a:fld id="{ED8A7E28-43FC-4ACE-A56F-BEA2BAEADFB9}" type="slidenum">
              <a:rPr lang="en-US" smtClean="0"/>
              <a:t>9</a:t>
            </a:fld>
            <a:endParaRPr lang="en-US"/>
          </a:p>
        </p:txBody>
      </p:sp>
    </p:spTree>
    <p:extLst>
      <p:ext uri="{BB962C8B-B14F-4D97-AF65-F5344CB8AC3E}">
        <p14:creationId xmlns:p14="http://schemas.microsoft.com/office/powerpoint/2010/main" val="40325238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4" name="Picture 2" descr="http://rtv21.tv/web/wp-content/uploads/2015/04/pylon3.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39527" t="752" r="3726" b="2198"/>
          <a:stretch/>
        </p:blipFill>
        <p:spPr bwMode="auto">
          <a:xfrm flipH="1">
            <a:off x="6030900" y="-1"/>
            <a:ext cx="6161101" cy="6858001"/>
          </a:xfrm>
          <a:prstGeom prst="rect">
            <a:avLst/>
          </a:prstGeom>
          <a:noFill/>
          <a:effectLst>
            <a:innerShdw blurRad="1270000">
              <a:prstClr val="black">
                <a:alpha val="65000"/>
              </a:prstClr>
            </a:innerShdw>
          </a:effectLst>
          <a:extLst>
            <a:ext uri="{909E8E84-426E-40DD-AFC4-6F175D3DCCD1}">
              <a14:hiddenFill xmlns:a14="http://schemas.microsoft.com/office/drawing/2010/main">
                <a:solidFill>
                  <a:srgbClr val="FFFFFF"/>
                </a:solidFill>
              </a14:hiddenFill>
            </a:ext>
          </a:extLst>
        </p:spPr>
      </p:pic>
      <p:sp>
        <p:nvSpPr>
          <p:cNvPr id="20" name="Title 1"/>
          <p:cNvSpPr>
            <a:spLocks noGrp="1"/>
          </p:cNvSpPr>
          <p:nvPr>
            <p:ph type="ctrTitle" hasCustomPrompt="1"/>
          </p:nvPr>
        </p:nvSpPr>
        <p:spPr>
          <a:xfrm>
            <a:off x="221943" y="1202262"/>
            <a:ext cx="5557423" cy="2387600"/>
          </a:xfrm>
        </p:spPr>
        <p:txBody>
          <a:bodyPr anchor="b"/>
          <a:lstStyle>
            <a:lvl1pPr algn="ctr">
              <a:defRPr sz="3375" b="1">
                <a:solidFill>
                  <a:srgbClr val="373838"/>
                </a:solidFill>
              </a:defRPr>
            </a:lvl1pPr>
          </a:lstStyle>
          <a:p>
            <a:r>
              <a:rPr lang="en-US" dirty="0"/>
              <a:t>Master Cover Long Title</a:t>
            </a:r>
          </a:p>
        </p:txBody>
      </p:sp>
      <p:sp>
        <p:nvSpPr>
          <p:cNvPr id="21" name="Subtitle 2"/>
          <p:cNvSpPr>
            <a:spLocks noGrp="1"/>
          </p:cNvSpPr>
          <p:nvPr>
            <p:ph type="subTitle" idx="1" hasCustomPrompt="1"/>
          </p:nvPr>
        </p:nvSpPr>
        <p:spPr>
          <a:xfrm>
            <a:off x="221943" y="3681937"/>
            <a:ext cx="5557423" cy="1655762"/>
          </a:xfrm>
        </p:spPr>
        <p:txBody>
          <a:bodyPr/>
          <a:lstStyle>
            <a:lvl1pPr marL="0" indent="0" algn="ctr">
              <a:buNone/>
              <a:defRPr sz="1350" b="0">
                <a:solidFill>
                  <a:srgbClr val="373838"/>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Master Cover Subtitle</a:t>
            </a:r>
          </a:p>
        </p:txBody>
      </p:sp>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47018" y="5521637"/>
            <a:ext cx="2307273" cy="917977"/>
          </a:xfrm>
          <a:prstGeom prst="rect">
            <a:avLst/>
          </a:prstGeom>
        </p:spPr>
      </p:pic>
      <p:sp>
        <p:nvSpPr>
          <p:cNvPr id="27" name="Rectangle 26"/>
          <p:cNvSpPr/>
          <p:nvPr userDrawn="1"/>
        </p:nvSpPr>
        <p:spPr>
          <a:xfrm flipH="1">
            <a:off x="53265" y="-9526"/>
            <a:ext cx="70560" cy="6858001"/>
          </a:xfrm>
          <a:prstGeom prst="rect">
            <a:avLst/>
          </a:prstGeom>
          <a:gradFill flip="none" rotWithShape="1">
            <a:gsLst>
              <a:gs pos="0">
                <a:srgbClr val="98C93D"/>
              </a:gs>
              <a:gs pos="100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sysClr val="windowText" lastClr="000000"/>
              </a:solidFill>
              <a:effectLst/>
              <a:uLnTx/>
              <a:uFillTx/>
            </a:endParaRPr>
          </a:p>
        </p:txBody>
      </p:sp>
      <p:sp>
        <p:nvSpPr>
          <p:cNvPr id="28" name="Rectangle 27"/>
          <p:cNvSpPr/>
          <p:nvPr userDrawn="1"/>
        </p:nvSpPr>
        <p:spPr>
          <a:xfrm rot="5400000">
            <a:off x="8554376" y="3220381"/>
            <a:ext cx="1114146" cy="6161100"/>
          </a:xfrm>
          <a:prstGeom prst="rect">
            <a:avLst/>
          </a:prstGeom>
          <a:gradFill flip="none" rotWithShape="1">
            <a:gsLst>
              <a:gs pos="0">
                <a:srgbClr val="373838">
                  <a:alpha val="0"/>
                </a:srgbClr>
              </a:gs>
              <a:gs pos="100000">
                <a:srgbClr val="000000">
                  <a:alpha val="37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sysClr val="windowText" lastClr="000000"/>
              </a:solidFill>
              <a:effectLst/>
              <a:uLnTx/>
              <a:uFillTx/>
            </a:endParaRPr>
          </a:p>
        </p:txBody>
      </p:sp>
      <p:pic>
        <p:nvPicPr>
          <p:cNvPr id="29" name="Picture 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56140" y="6338660"/>
            <a:ext cx="1824891" cy="44421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432066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alpha val="82000"/>
          </a:schemeClr>
        </a:solidFill>
        <a:effectLst/>
      </p:bgPr>
    </p:bg>
    <p:spTree>
      <p:nvGrpSpPr>
        <p:cNvPr id="1" name=""/>
        <p:cNvGrpSpPr/>
        <p:nvPr/>
      </p:nvGrpSpPr>
      <p:grpSpPr>
        <a:xfrm>
          <a:off x="0" y="0"/>
          <a:ext cx="0" cy="0"/>
          <a:chOff x="0" y="0"/>
          <a:chExt cx="0" cy="0"/>
        </a:xfrm>
      </p:grpSpPr>
      <p:pic>
        <p:nvPicPr>
          <p:cNvPr id="2050" name="Picture 2" descr="http://africabriefing.org/wp-content/uploads/2015/06/powerline.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7703" r="36" b="18098"/>
          <a:stretch/>
        </p:blipFill>
        <p:spPr bwMode="auto">
          <a:xfrm>
            <a:off x="0" y="-1"/>
            <a:ext cx="12192000" cy="6958633"/>
          </a:xfrm>
          <a:prstGeom prst="rect">
            <a:avLst/>
          </a:prstGeom>
          <a:noFill/>
          <a:effectLst>
            <a:innerShdw blurRad="127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15" name="Round Single Corner Rectangle 14"/>
          <p:cNvSpPr/>
          <p:nvPr userDrawn="1"/>
        </p:nvSpPr>
        <p:spPr>
          <a:xfrm>
            <a:off x="127253" y="595084"/>
            <a:ext cx="8606971" cy="3759200"/>
          </a:xfrm>
          <a:prstGeom prst="round1Rect">
            <a:avLst/>
          </a:prstGeom>
          <a:solidFill>
            <a:schemeClr val="bg1">
              <a:alpha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sysClr val="windowText" lastClr="000000"/>
              </a:solidFill>
              <a:effectLst/>
              <a:uLnTx/>
              <a:uFillTx/>
            </a:endParaRPr>
          </a:p>
        </p:txBody>
      </p:sp>
      <p:sp>
        <p:nvSpPr>
          <p:cNvPr id="23" name="Title 1"/>
          <p:cNvSpPr>
            <a:spLocks noGrp="1"/>
          </p:cNvSpPr>
          <p:nvPr>
            <p:ph type="ctrTitle" hasCustomPrompt="1"/>
          </p:nvPr>
        </p:nvSpPr>
        <p:spPr>
          <a:xfrm>
            <a:off x="647060" y="946592"/>
            <a:ext cx="7567352" cy="1697057"/>
          </a:xfrm>
        </p:spPr>
        <p:txBody>
          <a:bodyPr anchor="b"/>
          <a:lstStyle>
            <a:lvl1pPr algn="ctr">
              <a:defRPr sz="3375" b="1">
                <a:solidFill>
                  <a:srgbClr val="373838"/>
                </a:solidFill>
              </a:defRPr>
            </a:lvl1pPr>
          </a:lstStyle>
          <a:p>
            <a:r>
              <a:rPr lang="en-US" dirty="0"/>
              <a:t>Master Cover Longer Title</a:t>
            </a:r>
          </a:p>
        </p:txBody>
      </p:sp>
      <p:sp>
        <p:nvSpPr>
          <p:cNvPr id="25" name="Subtitle 2"/>
          <p:cNvSpPr>
            <a:spLocks noGrp="1"/>
          </p:cNvSpPr>
          <p:nvPr>
            <p:ph type="subTitle" idx="1" hasCustomPrompt="1"/>
          </p:nvPr>
        </p:nvSpPr>
        <p:spPr>
          <a:xfrm>
            <a:off x="647060" y="2745244"/>
            <a:ext cx="7567352" cy="954616"/>
          </a:xfrm>
        </p:spPr>
        <p:txBody>
          <a:bodyPr>
            <a:noAutofit/>
          </a:bodyPr>
          <a:lstStyle>
            <a:lvl1pPr marL="0" indent="0" algn="ctr">
              <a:buNone/>
              <a:defRPr sz="1800" b="0" baseline="0">
                <a:solidFill>
                  <a:srgbClr val="373838"/>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Master Cover Super-Long Subtitle with Names, Places, and Technologies</a:t>
            </a:r>
          </a:p>
        </p:txBody>
      </p:sp>
      <p:pic>
        <p:nvPicPr>
          <p:cNvPr id="34" name="Picture 3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2661" y="6329782"/>
            <a:ext cx="1861363" cy="453095"/>
          </a:xfrm>
          <a:prstGeom prst="rect">
            <a:avLst/>
          </a:prstGeom>
          <a:effectLst>
            <a:outerShdw blurRad="63500" sx="102000" sy="102000" algn="ctr" rotWithShape="0">
              <a:prstClr val="black">
                <a:alpha val="40000"/>
              </a:prstClr>
            </a:outerShdw>
          </a:effectLst>
        </p:spPr>
      </p:pic>
      <p:sp>
        <p:nvSpPr>
          <p:cNvPr id="8" name="Round Single Corner Rectangle 7"/>
          <p:cNvSpPr/>
          <p:nvPr userDrawn="1"/>
        </p:nvSpPr>
        <p:spPr>
          <a:xfrm flipH="1">
            <a:off x="8672077" y="4804229"/>
            <a:ext cx="3389707" cy="1525550"/>
          </a:xfrm>
          <a:prstGeom prst="round1Rect">
            <a:avLst/>
          </a:prstGeom>
          <a:solidFill>
            <a:schemeClr val="bg1">
              <a:alpha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sysClr val="windowText" lastClr="000000"/>
              </a:solidFill>
              <a:effectLst/>
              <a:uLnTx/>
              <a:uFillTx/>
            </a:endParaRPr>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71914" y="5004515"/>
            <a:ext cx="2865599" cy="1140114"/>
          </a:xfrm>
          <a:prstGeom prst="rect">
            <a:avLst/>
          </a:prstGeom>
        </p:spPr>
      </p:pic>
      <p:sp>
        <p:nvSpPr>
          <p:cNvPr id="14" name="Rectangle 13"/>
          <p:cNvSpPr/>
          <p:nvPr userDrawn="1"/>
        </p:nvSpPr>
        <p:spPr>
          <a:xfrm flipH="1">
            <a:off x="12126896" y="4804228"/>
            <a:ext cx="65101" cy="1525550"/>
          </a:xfrm>
          <a:prstGeom prst="rect">
            <a:avLst/>
          </a:prstGeom>
          <a:gradFill flip="none" rotWithShape="1">
            <a:gsLst>
              <a:gs pos="0">
                <a:srgbClr val="98C93D"/>
              </a:gs>
              <a:gs pos="100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sysClr val="windowText" lastClr="000000"/>
              </a:solidFill>
              <a:effectLst/>
              <a:uLnTx/>
              <a:uFillTx/>
            </a:endParaRPr>
          </a:p>
        </p:txBody>
      </p:sp>
      <p:sp>
        <p:nvSpPr>
          <p:cNvPr id="16" name="Rectangle 15"/>
          <p:cNvSpPr/>
          <p:nvPr userDrawn="1"/>
        </p:nvSpPr>
        <p:spPr>
          <a:xfrm flipH="1">
            <a:off x="0" y="595084"/>
            <a:ext cx="65107" cy="3759200"/>
          </a:xfrm>
          <a:prstGeom prst="rect">
            <a:avLst/>
          </a:prstGeom>
          <a:gradFill flip="none" rotWithShape="1">
            <a:gsLst>
              <a:gs pos="0">
                <a:srgbClr val="98C93D"/>
              </a:gs>
              <a:gs pos="100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sysClr val="windowText" lastClr="000000"/>
              </a:solidFill>
              <a:effectLst/>
              <a:uLnTx/>
              <a:uFillTx/>
            </a:endParaRPr>
          </a:p>
        </p:txBody>
      </p:sp>
      <p:cxnSp>
        <p:nvCxnSpPr>
          <p:cNvPr id="19" name="Straight Connector 18"/>
          <p:cNvCxnSpPr/>
          <p:nvPr userDrawn="1"/>
        </p:nvCxnSpPr>
        <p:spPr>
          <a:xfrm>
            <a:off x="1041653" y="2729609"/>
            <a:ext cx="6778171" cy="15639"/>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6601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cxnSp>
        <p:nvCxnSpPr>
          <p:cNvPr id="43" name="Straight Connector 42"/>
          <p:cNvCxnSpPr/>
          <p:nvPr userDrawn="1"/>
        </p:nvCxnSpPr>
        <p:spPr>
          <a:xfrm>
            <a:off x="3" y="753618"/>
            <a:ext cx="98583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270630" y="1544980"/>
            <a:ext cx="11580921" cy="4010336"/>
          </a:xfrm>
        </p:spPr>
        <p:txBody>
          <a:bodyPr/>
          <a:lstStyle>
            <a:lvl1pPr>
              <a:defRPr b="1">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ctrTitle" hasCustomPrompt="1"/>
          </p:nvPr>
        </p:nvSpPr>
        <p:spPr>
          <a:xfrm>
            <a:off x="270630" y="260268"/>
            <a:ext cx="11580921" cy="600980"/>
          </a:xfrm>
        </p:spPr>
        <p:txBody>
          <a:bodyPr anchor="b">
            <a:normAutofit/>
          </a:bodyPr>
          <a:lstStyle>
            <a:lvl1pPr algn="l">
              <a:defRPr sz="2250" b="1">
                <a:solidFill>
                  <a:srgbClr val="373838"/>
                </a:solidFill>
              </a:defRPr>
            </a:lvl1pPr>
          </a:lstStyle>
          <a:p>
            <a:r>
              <a:rPr lang="en-US" dirty="0"/>
              <a:t>Master Page Title 1</a:t>
            </a:r>
          </a:p>
        </p:txBody>
      </p:sp>
      <p:sp>
        <p:nvSpPr>
          <p:cNvPr id="9" name="Subtitle 2"/>
          <p:cNvSpPr>
            <a:spLocks noGrp="1"/>
          </p:cNvSpPr>
          <p:nvPr>
            <p:ph type="subTitle" idx="13" hasCustomPrompt="1"/>
          </p:nvPr>
        </p:nvSpPr>
        <p:spPr>
          <a:xfrm>
            <a:off x="270630" y="778081"/>
            <a:ext cx="11580921" cy="373510"/>
          </a:xfrm>
        </p:spPr>
        <p:txBody>
          <a:bodyPr>
            <a:noAutofit/>
          </a:bodyPr>
          <a:lstStyle>
            <a:lvl1pPr marL="0" indent="0" algn="l">
              <a:buNone/>
              <a:defRPr sz="1013" b="0">
                <a:solidFill>
                  <a:srgbClr val="373838"/>
                </a:solidFill>
                <a:latin typeface="Century Gothic" panose="020B0502020202020204" pitchFamily="34" charset="0"/>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Master Page Subtitle</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4113" y="260271"/>
            <a:ext cx="1917435" cy="762875"/>
          </a:xfrm>
          <a:prstGeom prst="rect">
            <a:avLst/>
          </a:prstGeom>
        </p:spPr>
      </p:pic>
      <p:sp>
        <p:nvSpPr>
          <p:cNvPr id="51" name="Rectangle 50"/>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sysClr val="windowText" lastClr="000000"/>
              </a:solidFill>
              <a:effectLst/>
              <a:uLnTx/>
              <a:uFillTx/>
            </a:endParaRPr>
          </a:p>
        </p:txBody>
      </p:sp>
      <p:sp>
        <p:nvSpPr>
          <p:cNvPr id="52" name="Rectangle 51"/>
          <p:cNvSpPr/>
          <p:nvPr userDrawn="1"/>
        </p:nvSpPr>
        <p:spPr>
          <a:xfrm rot="5400000" flipH="1">
            <a:off x="6073145"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sysClr val="windowText" lastClr="000000"/>
              </a:solidFill>
              <a:effectLst/>
              <a:uLnTx/>
              <a:uFillTx/>
            </a:endParaRPr>
          </a:p>
        </p:txBody>
      </p:sp>
      <p:sp>
        <p:nvSpPr>
          <p:cNvPr id="53" name="Rectangle 52"/>
          <p:cNvSpPr/>
          <p:nvPr userDrawn="1"/>
        </p:nvSpPr>
        <p:spPr>
          <a:xfrm>
            <a:off x="11448581" y="6350002"/>
            <a:ext cx="324128" cy="248209"/>
          </a:xfrm>
          <a:prstGeom prst="rect">
            <a:avLst/>
          </a:prstGeom>
          <a:effectLst>
            <a:outerShdw blurRad="63500" sx="102000" sy="102000" algn="ctr" rotWithShape="0">
              <a:prstClr val="black">
                <a:alpha val="40000"/>
              </a:prstClr>
            </a:outerShdw>
          </a:effectLst>
        </p:spPr>
        <p:txBody>
          <a:bodyPr wrap="none">
            <a:spAutoFit/>
          </a:bodyPr>
          <a:lstStyle/>
          <a:p>
            <a:pPr marL="0" marR="0" lvl="0" indent="0" defTabSz="514350" eaLnBrk="1" fontAlgn="auto" latinLnBrk="0" hangingPunct="1">
              <a:lnSpc>
                <a:spcPct val="100000"/>
              </a:lnSpc>
              <a:spcBef>
                <a:spcPts val="0"/>
              </a:spcBef>
              <a:spcAft>
                <a:spcPts val="0"/>
              </a:spcAft>
              <a:buClrTx/>
              <a:buSzTx/>
              <a:buFontTx/>
              <a:buNone/>
              <a:tabLst/>
              <a:defRPr/>
            </a:pPr>
            <a:fld id="{BD1BBCF7-C2B2-490C-A676-4763179728A4}" type="slidenum">
              <a:rPr kumimoji="0" lang="en-US" sz="1013" b="1" i="0" u="none" strike="noStrike" kern="0" cap="none" spc="0" normalizeH="0" baseline="0" noProof="0" smtClean="0">
                <a:ln>
                  <a:noFill/>
                </a:ln>
                <a:solidFill>
                  <a:schemeClr val="bg1"/>
                </a:solidFill>
                <a:effectLst/>
                <a:uLnTx/>
                <a:uFillTx/>
                <a:latin typeface="Century Gothic" panose="020B0502020202020204" pitchFamily="34" charset="0"/>
              </a:rPr>
              <a:pPr marL="0" marR="0" lvl="0" indent="0" defTabSz="514350" eaLnBrk="1" fontAlgn="auto" latinLnBrk="0" hangingPunct="1">
                <a:lnSpc>
                  <a:spcPct val="100000"/>
                </a:lnSpc>
                <a:spcBef>
                  <a:spcPts val="0"/>
                </a:spcBef>
                <a:spcAft>
                  <a:spcPts val="0"/>
                </a:spcAft>
                <a:buClrTx/>
                <a:buSzTx/>
                <a:buFontTx/>
                <a:buNone/>
                <a:tabLst/>
                <a:defRPr/>
              </a:pPr>
              <a:t>‹#›</a:t>
            </a:fld>
            <a:endParaRPr kumimoji="0" lang="en-US" sz="1013" b="0" i="0" u="none" strike="noStrike" kern="0" cap="none" spc="0" normalizeH="0" baseline="0" noProof="0" dirty="0">
              <a:ln>
                <a:noFill/>
              </a:ln>
              <a:solidFill>
                <a:schemeClr val="bg1"/>
              </a:solidFill>
              <a:effectLst/>
              <a:uLnTx/>
              <a:uFillTx/>
            </a:endParaRPr>
          </a:p>
        </p:txBody>
      </p:sp>
      <p:pic>
        <p:nvPicPr>
          <p:cNvPr id="54" name="Picture 53"/>
          <p:cNvPicPr>
            <a:picLocks noChangeAspect="1"/>
          </p:cNvPicPr>
          <p:nvPr userDrawn="1"/>
        </p:nvPicPr>
        <p:blipFill rotWithShape="1">
          <a:blip r:embed="rId3" cstate="print">
            <a:extLst>
              <a:ext uri="{28A0092B-C50C-407E-A947-70E740481C1C}">
                <a14:useLocalDpi xmlns:a14="http://schemas.microsoft.com/office/drawing/2010/main" val="0"/>
              </a:ext>
            </a:extLst>
          </a:blip>
          <a:srcRect r="54783" b="-5834"/>
          <a:stretch/>
        </p:blipFill>
        <p:spPr>
          <a:xfrm>
            <a:off x="270627" y="6323382"/>
            <a:ext cx="1703316" cy="425765"/>
          </a:xfrm>
          <a:prstGeom prst="rect">
            <a:avLst/>
          </a:prstGeom>
          <a:effectLst>
            <a:outerShdw blurRad="63500" sx="102000" sy="102000" algn="ctr" rotWithShape="0">
              <a:prstClr val="black">
                <a:alpha val="28000"/>
              </a:prstClr>
            </a:outerShdw>
          </a:effectLst>
        </p:spPr>
      </p:pic>
    </p:spTree>
    <p:extLst>
      <p:ext uri="{BB962C8B-B14F-4D97-AF65-F5344CB8AC3E}">
        <p14:creationId xmlns:p14="http://schemas.microsoft.com/office/powerpoint/2010/main" val="1229053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cxnSp>
        <p:nvCxnSpPr>
          <p:cNvPr id="43" name="Straight Connector 42"/>
          <p:cNvCxnSpPr/>
          <p:nvPr userDrawn="1"/>
        </p:nvCxnSpPr>
        <p:spPr>
          <a:xfrm>
            <a:off x="0" y="1176950"/>
            <a:ext cx="12192000"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270630" y="1544980"/>
            <a:ext cx="11580921" cy="4010336"/>
          </a:xfrm>
        </p:spPr>
        <p:txBody>
          <a:bodyPr/>
          <a:lstStyle>
            <a:lvl1pPr>
              <a:defRPr b="1">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4113" y="260271"/>
            <a:ext cx="1917435" cy="762875"/>
          </a:xfrm>
          <a:prstGeom prst="rect">
            <a:avLst/>
          </a:prstGeom>
        </p:spPr>
      </p:pic>
      <p:sp>
        <p:nvSpPr>
          <p:cNvPr id="51" name="Rectangle 50"/>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sysClr val="windowText" lastClr="000000"/>
              </a:solidFill>
              <a:effectLst/>
              <a:uLnTx/>
              <a:uFillTx/>
            </a:endParaRPr>
          </a:p>
        </p:txBody>
      </p:sp>
      <p:sp>
        <p:nvSpPr>
          <p:cNvPr id="52" name="Rectangle 51"/>
          <p:cNvSpPr/>
          <p:nvPr userDrawn="1"/>
        </p:nvSpPr>
        <p:spPr>
          <a:xfrm rot="5400000" flipH="1">
            <a:off x="6073145"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sysClr val="windowText" lastClr="000000"/>
              </a:solidFill>
              <a:effectLst/>
              <a:uLnTx/>
              <a:uFillTx/>
            </a:endParaRPr>
          </a:p>
        </p:txBody>
      </p:sp>
      <p:sp>
        <p:nvSpPr>
          <p:cNvPr id="53" name="Rectangle 52"/>
          <p:cNvSpPr/>
          <p:nvPr userDrawn="1"/>
        </p:nvSpPr>
        <p:spPr>
          <a:xfrm>
            <a:off x="11448581" y="6350002"/>
            <a:ext cx="324128" cy="248209"/>
          </a:xfrm>
          <a:prstGeom prst="rect">
            <a:avLst/>
          </a:prstGeom>
          <a:effectLst>
            <a:outerShdw blurRad="63500" sx="102000" sy="102000" algn="ctr" rotWithShape="0">
              <a:prstClr val="black">
                <a:alpha val="40000"/>
              </a:prstClr>
            </a:outerShdw>
          </a:effectLst>
        </p:spPr>
        <p:txBody>
          <a:bodyPr wrap="none">
            <a:spAutoFit/>
          </a:bodyPr>
          <a:lstStyle/>
          <a:p>
            <a:pPr marL="0" marR="0" lvl="0" indent="0" defTabSz="514350" eaLnBrk="1" fontAlgn="auto" latinLnBrk="0" hangingPunct="1">
              <a:lnSpc>
                <a:spcPct val="100000"/>
              </a:lnSpc>
              <a:spcBef>
                <a:spcPts val="0"/>
              </a:spcBef>
              <a:spcAft>
                <a:spcPts val="0"/>
              </a:spcAft>
              <a:buClrTx/>
              <a:buSzTx/>
              <a:buFontTx/>
              <a:buNone/>
              <a:tabLst/>
              <a:defRPr/>
            </a:pPr>
            <a:fld id="{BD1BBCF7-C2B2-490C-A676-4763179728A4}" type="slidenum">
              <a:rPr kumimoji="0" lang="en-US" sz="1013" b="1" i="0" u="none" strike="noStrike" kern="0" cap="none" spc="0" normalizeH="0" baseline="0" noProof="0" smtClean="0">
                <a:ln>
                  <a:noFill/>
                </a:ln>
                <a:solidFill>
                  <a:schemeClr val="bg1"/>
                </a:solidFill>
                <a:effectLst/>
                <a:uLnTx/>
                <a:uFillTx/>
                <a:latin typeface="Century Gothic" panose="020B0502020202020204" pitchFamily="34" charset="0"/>
              </a:rPr>
              <a:pPr marL="0" marR="0" lvl="0" indent="0" defTabSz="514350" eaLnBrk="1" fontAlgn="auto" latinLnBrk="0" hangingPunct="1">
                <a:lnSpc>
                  <a:spcPct val="100000"/>
                </a:lnSpc>
                <a:spcBef>
                  <a:spcPts val="0"/>
                </a:spcBef>
                <a:spcAft>
                  <a:spcPts val="0"/>
                </a:spcAft>
                <a:buClrTx/>
                <a:buSzTx/>
                <a:buFontTx/>
                <a:buNone/>
                <a:tabLst/>
                <a:defRPr/>
              </a:pPr>
              <a:t>‹#›</a:t>
            </a:fld>
            <a:endParaRPr kumimoji="0" lang="en-US" sz="1013" b="0" i="0" u="none" strike="noStrike" kern="0" cap="none" spc="0" normalizeH="0" baseline="0" noProof="0" dirty="0">
              <a:ln>
                <a:noFill/>
              </a:ln>
              <a:solidFill>
                <a:schemeClr val="bg1"/>
              </a:solidFill>
              <a:effectLst/>
              <a:uLnTx/>
              <a:uFillTx/>
            </a:endParaRPr>
          </a:p>
        </p:txBody>
      </p:sp>
      <p:pic>
        <p:nvPicPr>
          <p:cNvPr id="54" name="Picture 53"/>
          <p:cNvPicPr>
            <a:picLocks noChangeAspect="1"/>
          </p:cNvPicPr>
          <p:nvPr userDrawn="1"/>
        </p:nvPicPr>
        <p:blipFill rotWithShape="1">
          <a:blip r:embed="rId3" cstate="print">
            <a:extLst>
              <a:ext uri="{28A0092B-C50C-407E-A947-70E740481C1C}">
                <a14:useLocalDpi xmlns:a14="http://schemas.microsoft.com/office/drawing/2010/main" val="0"/>
              </a:ext>
            </a:extLst>
          </a:blip>
          <a:srcRect r="54783" b="-5834"/>
          <a:stretch/>
        </p:blipFill>
        <p:spPr>
          <a:xfrm>
            <a:off x="270627" y="6323382"/>
            <a:ext cx="1703316" cy="425765"/>
          </a:xfrm>
          <a:prstGeom prst="rect">
            <a:avLst/>
          </a:prstGeom>
          <a:effectLst>
            <a:outerShdw blurRad="63500" sx="102000" sy="102000" algn="ctr" rotWithShape="0">
              <a:prstClr val="black">
                <a:alpha val="28000"/>
              </a:prstClr>
            </a:outerShdw>
          </a:effectLst>
        </p:spPr>
      </p:pic>
      <p:sp>
        <p:nvSpPr>
          <p:cNvPr id="11" name="Title 1"/>
          <p:cNvSpPr>
            <a:spLocks noGrp="1"/>
          </p:cNvSpPr>
          <p:nvPr>
            <p:ph type="ctrTitle" hasCustomPrompt="1"/>
          </p:nvPr>
        </p:nvSpPr>
        <p:spPr>
          <a:xfrm>
            <a:off x="270630" y="146034"/>
            <a:ext cx="8810273" cy="1134678"/>
          </a:xfrm>
        </p:spPr>
        <p:txBody>
          <a:bodyPr anchor="b">
            <a:normAutofit/>
          </a:bodyPr>
          <a:lstStyle>
            <a:lvl1pPr algn="l">
              <a:defRPr sz="2025" b="1">
                <a:solidFill>
                  <a:srgbClr val="373838"/>
                </a:solidFill>
              </a:defRPr>
            </a:lvl1pPr>
          </a:lstStyle>
          <a:p>
            <a:r>
              <a:rPr lang="en-US" dirty="0"/>
              <a:t>Master Page Title 1</a:t>
            </a:r>
            <a:br>
              <a:rPr lang="en-US" dirty="0"/>
            </a:br>
            <a:r>
              <a:rPr lang="en-US" dirty="0"/>
              <a:t>Two Lines</a:t>
            </a:r>
          </a:p>
        </p:txBody>
      </p:sp>
    </p:spTree>
    <p:extLst>
      <p:ext uri="{BB962C8B-B14F-4D97-AF65-F5344CB8AC3E}">
        <p14:creationId xmlns:p14="http://schemas.microsoft.com/office/powerpoint/2010/main" val="2231469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2" name="Rectangle 21"/>
          <p:cNvSpPr/>
          <p:nvPr userDrawn="1"/>
        </p:nvSpPr>
        <p:spPr>
          <a:xfrm rot="5400000" flipH="1">
            <a:off x="6073145" y="20837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dirty="0">
              <a:ln>
                <a:noFill/>
              </a:ln>
              <a:solidFill>
                <a:sysClr val="windowText" lastClr="000000"/>
              </a:solidFill>
              <a:effectLst/>
              <a:uLnTx/>
              <a:uFillTx/>
            </a:endParaRPr>
          </a:p>
        </p:txBody>
      </p:sp>
      <p:sp>
        <p:nvSpPr>
          <p:cNvPr id="23" name="Rectangle 22"/>
          <p:cNvSpPr/>
          <p:nvPr userDrawn="1"/>
        </p:nvSpPr>
        <p:spPr>
          <a:xfrm>
            <a:off x="11448581" y="6407240"/>
            <a:ext cx="324128" cy="248209"/>
          </a:xfrm>
          <a:prstGeom prst="rect">
            <a:avLst/>
          </a:prstGeom>
          <a:effectLst/>
        </p:spPr>
        <p:txBody>
          <a:bodyPr wrap="none">
            <a:spAutoFit/>
          </a:bodyPr>
          <a:lstStyle/>
          <a:p>
            <a:pPr marL="0" marR="0" lvl="0" indent="0" defTabSz="514350" eaLnBrk="1" fontAlgn="auto" latinLnBrk="0" hangingPunct="1">
              <a:lnSpc>
                <a:spcPct val="100000"/>
              </a:lnSpc>
              <a:spcBef>
                <a:spcPts val="0"/>
              </a:spcBef>
              <a:spcAft>
                <a:spcPts val="0"/>
              </a:spcAft>
              <a:buClrTx/>
              <a:buSzTx/>
              <a:buFontTx/>
              <a:buNone/>
              <a:tabLst/>
              <a:defRPr/>
            </a:pPr>
            <a:fld id="{BD1BBCF7-C2B2-490C-A676-4763179728A4}" type="slidenum">
              <a:rPr kumimoji="0" lang="en-US" sz="1013" b="1" i="0" u="none" strike="noStrike" kern="0" cap="none" spc="0" normalizeH="0" baseline="0" noProof="0" smtClean="0">
                <a:ln>
                  <a:noFill/>
                </a:ln>
                <a:solidFill>
                  <a:srgbClr val="373838"/>
                </a:solidFill>
                <a:effectLst/>
                <a:uLnTx/>
                <a:uFillTx/>
                <a:latin typeface="Century Gothic" panose="020B0502020202020204" pitchFamily="34" charset="0"/>
              </a:rPr>
              <a:pPr marL="0" marR="0" lvl="0" indent="0" defTabSz="514350" eaLnBrk="1" fontAlgn="auto" latinLnBrk="0" hangingPunct="1">
                <a:lnSpc>
                  <a:spcPct val="100000"/>
                </a:lnSpc>
                <a:spcBef>
                  <a:spcPts val="0"/>
                </a:spcBef>
                <a:spcAft>
                  <a:spcPts val="0"/>
                </a:spcAft>
                <a:buClrTx/>
                <a:buSzTx/>
                <a:buFontTx/>
                <a:buNone/>
                <a:tabLst/>
                <a:defRPr/>
              </a:pPr>
              <a:t>‹#›</a:t>
            </a:fld>
            <a:endParaRPr kumimoji="0" lang="en-US" sz="1013" b="0" i="0" u="none" strike="noStrike" kern="0" cap="none" spc="0" normalizeH="0" baseline="0" noProof="0" dirty="0">
              <a:ln>
                <a:noFill/>
              </a:ln>
              <a:solidFill>
                <a:srgbClr val="373838"/>
              </a:solidFill>
              <a:effectLst/>
              <a:uLnTx/>
              <a:uFillTx/>
            </a:endParaRPr>
          </a:p>
        </p:txBody>
      </p:sp>
      <p:pic>
        <p:nvPicPr>
          <p:cNvPr id="26" name="Picture 25"/>
          <p:cNvPicPr>
            <a:picLocks noChangeAspect="1"/>
          </p:cNvPicPr>
          <p:nvPr userDrawn="1"/>
        </p:nvPicPr>
        <p:blipFill rotWithShape="1">
          <a:blip r:embed="rId2" cstate="print">
            <a:extLst>
              <a:ext uri="{28A0092B-C50C-407E-A947-70E740481C1C}">
                <a14:useLocalDpi xmlns:a14="http://schemas.microsoft.com/office/drawing/2010/main" val="0"/>
              </a:ext>
            </a:extLst>
          </a:blip>
          <a:srcRect r="54398" b="-7124"/>
          <a:stretch/>
        </p:blipFill>
        <p:spPr>
          <a:xfrm>
            <a:off x="270625" y="6390757"/>
            <a:ext cx="1717832" cy="430961"/>
          </a:xfrm>
          <a:prstGeom prst="rect">
            <a:avLst/>
          </a:prstGeom>
          <a:solidFill>
            <a:schemeClr val="bg1"/>
          </a:solidFill>
          <a:effectLst/>
        </p:spPr>
      </p:pic>
      <p:sp>
        <p:nvSpPr>
          <p:cNvPr id="28" name="Title 1"/>
          <p:cNvSpPr>
            <a:spLocks noGrp="1"/>
          </p:cNvSpPr>
          <p:nvPr>
            <p:ph type="ctrTitle" hasCustomPrompt="1"/>
          </p:nvPr>
        </p:nvSpPr>
        <p:spPr>
          <a:xfrm>
            <a:off x="270631" y="251390"/>
            <a:ext cx="5317372" cy="600980"/>
          </a:xfrm>
        </p:spPr>
        <p:txBody>
          <a:bodyPr anchor="b">
            <a:normAutofit/>
          </a:bodyPr>
          <a:lstStyle>
            <a:lvl1pPr algn="l">
              <a:defRPr sz="2250" b="1">
                <a:solidFill>
                  <a:srgbClr val="373838"/>
                </a:solidFill>
              </a:defRPr>
            </a:lvl1pPr>
          </a:lstStyle>
          <a:p>
            <a:r>
              <a:rPr lang="en-US" dirty="0"/>
              <a:t>Master Page Title 1</a:t>
            </a:r>
          </a:p>
        </p:txBody>
      </p:sp>
      <p:sp>
        <p:nvSpPr>
          <p:cNvPr id="29" name="Subtitle 2"/>
          <p:cNvSpPr>
            <a:spLocks noGrp="1"/>
          </p:cNvSpPr>
          <p:nvPr>
            <p:ph type="subTitle" idx="13" hasCustomPrompt="1"/>
          </p:nvPr>
        </p:nvSpPr>
        <p:spPr>
          <a:xfrm>
            <a:off x="270631" y="878777"/>
            <a:ext cx="5317372" cy="373510"/>
          </a:xfrm>
        </p:spPr>
        <p:txBody>
          <a:bodyPr>
            <a:noAutofit/>
          </a:bodyPr>
          <a:lstStyle>
            <a:lvl1pPr marL="0" indent="0" algn="l">
              <a:buNone/>
              <a:defRPr sz="1013" b="1">
                <a:solidFill>
                  <a:srgbClr val="373838"/>
                </a:solidFill>
                <a:latin typeface="Century Gothic" panose="020B0502020202020204" pitchFamily="34" charset="0"/>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Master Page Subtitle</a:t>
            </a:r>
          </a:p>
        </p:txBody>
      </p:sp>
      <p:pic>
        <p:nvPicPr>
          <p:cNvPr id="35" name="Picture 34"/>
          <p:cNvPicPr>
            <a:picLocks noChangeAspect="1"/>
          </p:cNvPicPr>
          <p:nvPr userDrawn="1"/>
        </p:nvPicPr>
        <p:blipFill rotWithShape="1">
          <a:blip r:embed="rId3" cstate="print">
            <a:extLst>
              <a:ext uri="{28A0092B-C50C-407E-A947-70E740481C1C}">
                <a14:useLocalDpi xmlns:a14="http://schemas.microsoft.com/office/drawing/2010/main" val="0"/>
              </a:ext>
            </a:extLst>
          </a:blip>
          <a:srcRect l="-2" r="-1955"/>
          <a:stretch/>
        </p:blipFill>
        <p:spPr>
          <a:xfrm>
            <a:off x="9374716" y="251394"/>
            <a:ext cx="2476835" cy="966537"/>
          </a:xfrm>
          <a:prstGeom prst="rect">
            <a:avLst/>
          </a:prstGeom>
        </p:spPr>
      </p:pic>
    </p:spTree>
    <p:extLst>
      <p:ext uri="{BB962C8B-B14F-4D97-AF65-F5344CB8AC3E}">
        <p14:creationId xmlns:p14="http://schemas.microsoft.com/office/powerpoint/2010/main" val="2698002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Plain">
    <p:bg>
      <p:bgPr>
        <a:solidFill>
          <a:schemeClr val="bg1"/>
        </a:solidFill>
        <a:effectLst/>
      </p:bgPr>
    </p:bg>
    <p:spTree>
      <p:nvGrpSpPr>
        <p:cNvPr id="1" name=""/>
        <p:cNvGrpSpPr/>
        <p:nvPr/>
      </p:nvGrpSpPr>
      <p:grpSpPr>
        <a:xfrm>
          <a:off x="0" y="0"/>
          <a:ext cx="0" cy="0"/>
          <a:chOff x="0" y="0"/>
          <a:chExt cx="0" cy="0"/>
        </a:xfrm>
      </p:grpSpPr>
      <p:sp>
        <p:nvSpPr>
          <p:cNvPr id="21" name="Title 17"/>
          <p:cNvSpPr>
            <a:spLocks noGrp="1"/>
          </p:cNvSpPr>
          <p:nvPr>
            <p:ph type="title"/>
          </p:nvPr>
        </p:nvSpPr>
        <p:spPr>
          <a:xfrm>
            <a:off x="609600" y="274323"/>
            <a:ext cx="9631680" cy="584775"/>
          </a:xfrm>
          <a:prstGeom prst="rect">
            <a:avLst/>
          </a:prstGeom>
        </p:spPr>
        <p:txBody>
          <a:bodyPr lIns="0" rIns="0" anchor="ctr" anchorCtr="0"/>
          <a:lstStyle>
            <a:lvl1pPr algn="l">
              <a:defRPr sz="2400">
                <a:solidFill>
                  <a:schemeClr val="bg1"/>
                </a:solidFill>
              </a:defRPr>
            </a:lvl1pPr>
          </a:lstStyle>
          <a:p>
            <a:r>
              <a:rPr lang="en-US"/>
              <a:t>Click to edit Master title style</a:t>
            </a:r>
            <a:endParaRPr lang="en-US" dirty="0"/>
          </a:p>
        </p:txBody>
      </p:sp>
      <p:sp>
        <p:nvSpPr>
          <p:cNvPr id="18" name="Text Placeholder 19"/>
          <p:cNvSpPr>
            <a:spLocks noGrp="1"/>
          </p:cNvSpPr>
          <p:nvPr>
            <p:ph type="body" sz="quarter" idx="11" hasCustomPrompt="1"/>
          </p:nvPr>
        </p:nvSpPr>
        <p:spPr>
          <a:xfrm>
            <a:off x="4914732" y="6575816"/>
            <a:ext cx="6705600" cy="154658"/>
          </a:xfrm>
        </p:spPr>
        <p:txBody>
          <a:bodyPr anchor="ctr">
            <a:spAutoFit/>
          </a:bodyPr>
          <a:lstStyle>
            <a:lvl1pPr marL="0" indent="1191" algn="r">
              <a:spcBef>
                <a:spcPts val="0"/>
              </a:spcBef>
              <a:buNone/>
              <a:defRPr sz="450" b="0" i="1">
                <a:solidFill>
                  <a:schemeClr val="bg1">
                    <a:lumMod val="65000"/>
                  </a:schemeClr>
                </a:solidFill>
              </a:defRPr>
            </a:lvl1pPr>
            <a:lvl2pPr>
              <a:buNone/>
              <a:defRPr/>
            </a:lvl2pPr>
            <a:lvl3pPr>
              <a:buNone/>
              <a:defRPr/>
            </a:lvl3pPr>
            <a:lvl4pPr>
              <a:buNone/>
              <a:defRPr/>
            </a:lvl4pPr>
            <a:lvl5pPr>
              <a:buNone/>
              <a:defRPr/>
            </a:lvl5pPr>
          </a:lstStyle>
          <a:p>
            <a:pPr lvl="0"/>
            <a:r>
              <a:rPr lang="en-US" dirty="0"/>
              <a:t>Click to add references</a:t>
            </a:r>
          </a:p>
        </p:txBody>
      </p:sp>
    </p:spTree>
    <p:extLst>
      <p:ext uri="{BB962C8B-B14F-4D97-AF65-F5344CB8AC3E}">
        <p14:creationId xmlns:p14="http://schemas.microsoft.com/office/powerpoint/2010/main" val="270228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ingle Box">
    <p:spTree>
      <p:nvGrpSpPr>
        <p:cNvPr id="1" name=""/>
        <p:cNvGrpSpPr/>
        <p:nvPr/>
      </p:nvGrpSpPr>
      <p:grpSpPr>
        <a:xfrm>
          <a:off x="0" y="0"/>
          <a:ext cx="0" cy="0"/>
          <a:chOff x="0" y="0"/>
          <a:chExt cx="0" cy="0"/>
        </a:xfrm>
      </p:grpSpPr>
      <p:sp>
        <p:nvSpPr>
          <p:cNvPr id="7" name="Rectangle 6"/>
          <p:cNvSpPr/>
          <p:nvPr userDrawn="1"/>
        </p:nvSpPr>
        <p:spPr bwMode="auto">
          <a:xfrm>
            <a:off x="2" y="6444764"/>
            <a:ext cx="12191999" cy="411480"/>
          </a:xfrm>
          <a:prstGeom prst="rect">
            <a:avLst/>
          </a:prstGeom>
          <a:solidFill>
            <a:schemeClr val="bg1">
              <a:lumMod val="95000"/>
            </a:schemeClr>
          </a:solidFill>
          <a:ln w="12700" cap="flat" cmpd="sng" algn="ctr">
            <a:noFill/>
            <a:prstDash val="solid"/>
            <a:round/>
            <a:headEnd type="none" w="med" len="med"/>
            <a:tailEnd type="none" w="med" len="med"/>
          </a:ln>
          <a:effectLst/>
        </p:spPr>
        <p:txBody>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endParaRPr>
          </a:p>
        </p:txBody>
      </p:sp>
      <p:sp>
        <p:nvSpPr>
          <p:cNvPr id="3" name="Content Placeholder 2"/>
          <p:cNvSpPr>
            <a:spLocks noGrp="1"/>
          </p:cNvSpPr>
          <p:nvPr>
            <p:ph idx="1"/>
          </p:nvPr>
        </p:nvSpPr>
        <p:spPr>
          <a:xfrm>
            <a:off x="609600" y="1234439"/>
            <a:ext cx="10972800" cy="4572000"/>
          </a:xfrm>
        </p:spPr>
        <p:txBody>
          <a:bodyPr/>
          <a:lstStyle>
            <a:lvl1pPr>
              <a:defRPr sz="1950">
                <a:ln>
                  <a:noFill/>
                </a:ln>
                <a:solidFill>
                  <a:schemeClr val="tx1"/>
                </a:solidFill>
              </a:defRPr>
            </a:lvl1pPr>
            <a:lvl2pPr marL="558404" indent="-210741">
              <a:defRPr>
                <a:ln>
                  <a:noFill/>
                </a:ln>
                <a:solidFill>
                  <a:schemeClr val="tx1"/>
                </a:solidFill>
              </a:defRPr>
            </a:lvl2pPr>
            <a:lvl3pPr marL="817960" indent="-171450">
              <a:defRPr>
                <a:ln>
                  <a:noFill/>
                </a:ln>
                <a:solidFill>
                  <a:schemeClr val="tx1"/>
                </a:solidFill>
              </a:defRPr>
            </a:lvl3pPr>
            <a:lvl4pPr marL="1113235" indent="-171450">
              <a:defRPr>
                <a:ln>
                  <a:noFill/>
                </a:ln>
                <a:solidFill>
                  <a:schemeClr val="tx1"/>
                </a:solidFill>
              </a:defRPr>
            </a:lvl4pPr>
            <a:lvl5pPr marL="1369219" indent="-171450">
              <a:defRPr>
                <a:ln>
                  <a:noFill/>
                </a:ln>
                <a:solidFill>
                  <a:schemeClr val="tx1"/>
                </a:solidFill>
              </a:defRPr>
            </a:lvl5pPr>
          </a:lstStyle>
          <a:p>
            <a:pPr lvl="0"/>
            <a:r>
              <a:rPr lang="en-US"/>
              <a:t>Click to edit Master text styles</a:t>
            </a:r>
          </a:p>
          <a:p>
            <a:pPr lvl="1"/>
            <a:r>
              <a:rPr lang="en-US"/>
              <a:t>Second level</a:t>
            </a:r>
          </a:p>
          <a:p>
            <a:pPr lvl="2"/>
            <a:r>
              <a:rPr lang="en-US"/>
              <a:t>Third level</a:t>
            </a:r>
          </a:p>
        </p:txBody>
      </p:sp>
      <p:pic>
        <p:nvPicPr>
          <p:cNvPr id="10" name="Picture 9" descr="NETL-PMS286C+7451C.png"/>
          <p:cNvPicPr>
            <a:picLocks noChangeAspect="1"/>
          </p:cNvPicPr>
          <p:nvPr userDrawn="1"/>
        </p:nvPicPr>
        <p:blipFill>
          <a:blip r:embed="rId2" cstate="print"/>
          <a:stretch>
            <a:fillRect/>
          </a:stretch>
        </p:blipFill>
        <p:spPr>
          <a:xfrm>
            <a:off x="11126456" y="6464300"/>
            <a:ext cx="661261" cy="381000"/>
          </a:xfrm>
          <a:prstGeom prst="rect">
            <a:avLst/>
          </a:prstGeom>
        </p:spPr>
      </p:pic>
      <p:sp>
        <p:nvSpPr>
          <p:cNvPr id="18" name="Title 17"/>
          <p:cNvSpPr>
            <a:spLocks noGrp="1"/>
          </p:cNvSpPr>
          <p:nvPr>
            <p:ph type="title"/>
          </p:nvPr>
        </p:nvSpPr>
        <p:spPr/>
        <p:txBody>
          <a:bodyPr/>
          <a:lstStyle/>
          <a:p>
            <a:r>
              <a:rPr lang="en-US"/>
              <a:t>Click to edit Master title style</a:t>
            </a:r>
            <a:endParaRPr lang="en-US" dirty="0"/>
          </a:p>
        </p:txBody>
      </p:sp>
      <p:sp>
        <p:nvSpPr>
          <p:cNvPr id="20" name="Text Placeholder 19"/>
          <p:cNvSpPr>
            <a:spLocks noGrp="1"/>
          </p:cNvSpPr>
          <p:nvPr>
            <p:ph type="body" sz="quarter" idx="11" hasCustomPrompt="1"/>
          </p:nvPr>
        </p:nvSpPr>
        <p:spPr>
          <a:xfrm>
            <a:off x="497417" y="6567312"/>
            <a:ext cx="6705600" cy="175433"/>
          </a:xfrm>
        </p:spPr>
        <p:txBody>
          <a:bodyPr anchor="ctr">
            <a:spAutoFit/>
          </a:bodyPr>
          <a:lstStyle>
            <a:lvl1pPr marL="0" indent="1191">
              <a:spcBef>
                <a:spcPts val="0"/>
              </a:spcBef>
              <a:buNone/>
              <a:defRPr sz="600" b="0" i="1">
                <a:solidFill>
                  <a:schemeClr val="bg1">
                    <a:lumMod val="75000"/>
                  </a:schemeClr>
                </a:solidFill>
              </a:defRPr>
            </a:lvl1pPr>
            <a:lvl2pPr>
              <a:buNone/>
              <a:defRPr/>
            </a:lvl2pPr>
            <a:lvl3pPr>
              <a:buNone/>
              <a:defRPr/>
            </a:lvl3pPr>
            <a:lvl4pPr>
              <a:buNone/>
              <a:defRPr/>
            </a:lvl4pPr>
            <a:lvl5pPr>
              <a:buNone/>
              <a:defRPr/>
            </a:lvl5pPr>
          </a:lstStyle>
          <a:p>
            <a:pPr lvl="0"/>
            <a:r>
              <a:rPr lang="en-US" dirty="0"/>
              <a:t>Click to add references</a:t>
            </a:r>
          </a:p>
        </p:txBody>
      </p:sp>
      <p:cxnSp>
        <p:nvCxnSpPr>
          <p:cNvPr id="9" name="Straight Connector 8"/>
          <p:cNvCxnSpPr/>
          <p:nvPr userDrawn="1"/>
        </p:nvCxnSpPr>
        <p:spPr>
          <a:xfrm>
            <a:off x="851" y="6437464"/>
            <a:ext cx="12192000" cy="1588"/>
          </a:xfrm>
          <a:prstGeom prst="line">
            <a:avLst/>
          </a:prstGeom>
          <a:ln w="19050">
            <a:solidFill>
              <a:srgbClr val="8FA6D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7002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cxnSp>
        <p:nvCxnSpPr>
          <p:cNvPr id="43" name="Straight Connector 42"/>
          <p:cNvCxnSpPr/>
          <p:nvPr userDrawn="1"/>
        </p:nvCxnSpPr>
        <p:spPr>
          <a:xfrm>
            <a:off x="3" y="753618"/>
            <a:ext cx="98583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270630" y="1544980"/>
            <a:ext cx="11580921" cy="4010336"/>
          </a:xfrm>
        </p:spPr>
        <p:txBody>
          <a:bodyPr/>
          <a:lstStyle>
            <a:lvl1pPr>
              <a:defRPr b="1">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ctrTitle" hasCustomPrompt="1"/>
          </p:nvPr>
        </p:nvSpPr>
        <p:spPr>
          <a:xfrm>
            <a:off x="270630" y="260268"/>
            <a:ext cx="11580921" cy="600980"/>
          </a:xfrm>
        </p:spPr>
        <p:txBody>
          <a:bodyPr anchor="b">
            <a:normAutofit/>
          </a:bodyPr>
          <a:lstStyle>
            <a:lvl1pPr algn="l">
              <a:defRPr sz="2250" b="1">
                <a:solidFill>
                  <a:srgbClr val="373838"/>
                </a:solidFill>
              </a:defRPr>
            </a:lvl1pPr>
          </a:lstStyle>
          <a:p>
            <a:r>
              <a:rPr lang="en-US" dirty="0"/>
              <a:t>Master Page Title 1</a:t>
            </a:r>
          </a:p>
        </p:txBody>
      </p:sp>
      <p:sp>
        <p:nvSpPr>
          <p:cNvPr id="9" name="Subtitle 2"/>
          <p:cNvSpPr>
            <a:spLocks noGrp="1"/>
          </p:cNvSpPr>
          <p:nvPr>
            <p:ph type="subTitle" idx="13" hasCustomPrompt="1"/>
          </p:nvPr>
        </p:nvSpPr>
        <p:spPr>
          <a:xfrm>
            <a:off x="270630" y="778081"/>
            <a:ext cx="11580921" cy="373510"/>
          </a:xfrm>
        </p:spPr>
        <p:txBody>
          <a:bodyPr>
            <a:noAutofit/>
          </a:bodyPr>
          <a:lstStyle>
            <a:lvl1pPr marL="0" indent="0" algn="l">
              <a:buNone/>
              <a:defRPr sz="1013" b="0">
                <a:solidFill>
                  <a:srgbClr val="373838"/>
                </a:solidFill>
                <a:latin typeface="Century Gothic" panose="020B0502020202020204" pitchFamily="34" charset="0"/>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Master Page Subtitle</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4113" y="260271"/>
            <a:ext cx="1917435" cy="762875"/>
          </a:xfrm>
          <a:prstGeom prst="rect">
            <a:avLst/>
          </a:prstGeom>
        </p:spPr>
      </p:pic>
      <p:sp>
        <p:nvSpPr>
          <p:cNvPr id="51" name="Rectangle 50"/>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sysClr val="windowText" lastClr="000000"/>
              </a:solidFill>
              <a:effectLst/>
              <a:uLnTx/>
              <a:uFillTx/>
            </a:endParaRPr>
          </a:p>
        </p:txBody>
      </p:sp>
      <p:sp>
        <p:nvSpPr>
          <p:cNvPr id="52" name="Rectangle 51"/>
          <p:cNvSpPr/>
          <p:nvPr userDrawn="1"/>
        </p:nvSpPr>
        <p:spPr>
          <a:xfrm rot="5400000" flipH="1">
            <a:off x="6073145"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sysClr val="windowText" lastClr="000000"/>
              </a:solidFill>
              <a:effectLst/>
              <a:uLnTx/>
              <a:uFillTx/>
            </a:endParaRPr>
          </a:p>
        </p:txBody>
      </p:sp>
      <p:sp>
        <p:nvSpPr>
          <p:cNvPr id="53" name="Rectangle 52"/>
          <p:cNvSpPr/>
          <p:nvPr userDrawn="1"/>
        </p:nvSpPr>
        <p:spPr>
          <a:xfrm>
            <a:off x="11448581" y="6350002"/>
            <a:ext cx="324128" cy="248209"/>
          </a:xfrm>
          <a:prstGeom prst="rect">
            <a:avLst/>
          </a:prstGeom>
          <a:effectLst>
            <a:outerShdw blurRad="63500" sx="102000" sy="102000" algn="ctr" rotWithShape="0">
              <a:prstClr val="black">
                <a:alpha val="40000"/>
              </a:prstClr>
            </a:outerShdw>
          </a:effectLst>
        </p:spPr>
        <p:txBody>
          <a:bodyPr wrap="none">
            <a:spAutoFit/>
          </a:bodyPr>
          <a:lstStyle/>
          <a:p>
            <a:pPr marL="0" marR="0" lvl="0" indent="0" defTabSz="685800" eaLnBrk="1" fontAlgn="auto" latinLnBrk="0" hangingPunct="1">
              <a:lnSpc>
                <a:spcPct val="100000"/>
              </a:lnSpc>
              <a:spcBef>
                <a:spcPts val="0"/>
              </a:spcBef>
              <a:spcAft>
                <a:spcPts val="0"/>
              </a:spcAft>
              <a:buClrTx/>
              <a:buSzTx/>
              <a:buFontTx/>
              <a:buNone/>
              <a:tabLst/>
              <a:defRPr/>
            </a:pPr>
            <a:fld id="{BD1BBCF7-C2B2-490C-A676-4763179728A4}" type="slidenum">
              <a:rPr kumimoji="0" lang="en-US" sz="1013" b="1" i="0" u="none" strike="noStrike" kern="0" cap="none" spc="0" normalizeH="0" baseline="0" noProof="0" smtClean="0">
                <a:ln>
                  <a:noFill/>
                </a:ln>
                <a:solidFill>
                  <a:schemeClr val="bg1"/>
                </a:solidFill>
                <a:effectLst/>
                <a:uLnTx/>
                <a:uFillTx/>
                <a:latin typeface="Century Gothic" panose="020B0502020202020204" pitchFamily="34" charset="0"/>
              </a:rPr>
              <a:pPr marL="0" marR="0" lvl="0" indent="0" defTabSz="685800" eaLnBrk="1" fontAlgn="auto" latinLnBrk="0" hangingPunct="1">
                <a:lnSpc>
                  <a:spcPct val="100000"/>
                </a:lnSpc>
                <a:spcBef>
                  <a:spcPts val="0"/>
                </a:spcBef>
                <a:spcAft>
                  <a:spcPts val="0"/>
                </a:spcAft>
                <a:buClrTx/>
                <a:buSzTx/>
                <a:buFontTx/>
                <a:buNone/>
                <a:tabLst/>
                <a:defRPr/>
              </a:pPr>
              <a:t>‹#›</a:t>
            </a:fld>
            <a:endParaRPr kumimoji="0" lang="en-US" sz="1013" b="0" i="0" u="none" strike="noStrike" kern="0" cap="none" spc="0" normalizeH="0" baseline="0" noProof="0" dirty="0">
              <a:ln>
                <a:noFill/>
              </a:ln>
              <a:solidFill>
                <a:schemeClr val="bg1"/>
              </a:solidFill>
              <a:effectLst/>
              <a:uLnTx/>
              <a:uFillTx/>
            </a:endParaRPr>
          </a:p>
        </p:txBody>
      </p:sp>
      <p:pic>
        <p:nvPicPr>
          <p:cNvPr id="54" name="Picture 53"/>
          <p:cNvPicPr>
            <a:picLocks noChangeAspect="1"/>
          </p:cNvPicPr>
          <p:nvPr userDrawn="1"/>
        </p:nvPicPr>
        <p:blipFill rotWithShape="1">
          <a:blip r:embed="rId3" cstate="print">
            <a:extLst>
              <a:ext uri="{28A0092B-C50C-407E-A947-70E740481C1C}">
                <a14:useLocalDpi xmlns:a14="http://schemas.microsoft.com/office/drawing/2010/main" val="0"/>
              </a:ext>
            </a:extLst>
          </a:blip>
          <a:srcRect r="54783" b="-5834"/>
          <a:stretch/>
        </p:blipFill>
        <p:spPr>
          <a:xfrm>
            <a:off x="270627" y="6323382"/>
            <a:ext cx="1703316" cy="425765"/>
          </a:xfrm>
          <a:prstGeom prst="rect">
            <a:avLst/>
          </a:prstGeom>
          <a:effectLst>
            <a:outerShdw blurRad="63500" sx="102000" sy="102000" algn="ctr" rotWithShape="0">
              <a:prstClr val="black">
                <a:alpha val="28000"/>
              </a:prstClr>
            </a:outerShdw>
          </a:effectLst>
        </p:spPr>
      </p:pic>
    </p:spTree>
    <p:extLst>
      <p:ext uri="{BB962C8B-B14F-4D97-AF65-F5344CB8AC3E}">
        <p14:creationId xmlns:p14="http://schemas.microsoft.com/office/powerpoint/2010/main" val="391048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514350"/>
            <a:fld id="{6C882809-195B-4C71-AF45-AF8015062DE4}" type="datetimeFigureOut">
              <a:rPr lang="en-US" kern="0" smtClean="0"/>
              <a:pPr defTabSz="514350"/>
              <a:t>11/7/2016</a:t>
            </a:fld>
            <a:endParaRPr lang="en-US" kern="0"/>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514350"/>
            <a:endParaRPr lang="en-US" kern="0"/>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514350"/>
            <a:fld id="{BD1BBCF7-C2B2-490C-A676-4763179728A4}" type="slidenum">
              <a:rPr lang="en-US" kern="0" smtClean="0"/>
              <a:pPr defTabSz="514350"/>
              <a:t>‹#›</a:t>
            </a:fld>
            <a:endParaRPr lang="en-US" kern="0"/>
          </a:p>
        </p:txBody>
      </p:sp>
    </p:spTree>
    <p:extLst>
      <p:ext uri="{BB962C8B-B14F-4D97-AF65-F5344CB8AC3E}">
        <p14:creationId xmlns:p14="http://schemas.microsoft.com/office/powerpoint/2010/main" val="1048584341"/>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90" r:id="rId6"/>
    <p:sldLayoutId id="2147483691" r:id="rId7"/>
    <p:sldLayoutId id="2147483692" r:id="rId8"/>
  </p:sldLayoutIdLst>
  <p:txStyles>
    <p:titleStyle>
      <a:lvl1pPr algn="l" defTabSz="514350" rtl="0" eaLnBrk="1" latinLnBrk="0" hangingPunct="1">
        <a:lnSpc>
          <a:spcPct val="90000"/>
        </a:lnSpc>
        <a:spcBef>
          <a:spcPct val="0"/>
        </a:spcBef>
        <a:buNone/>
        <a:defRPr sz="2475" b="0" kern="1200">
          <a:solidFill>
            <a:srgbClr val="373838"/>
          </a:solidFill>
          <a:latin typeface="Century Gothic" panose="020B0502020202020204" pitchFamily="34" charset="0"/>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b="0" kern="1200">
          <a:solidFill>
            <a:srgbClr val="373838"/>
          </a:solidFill>
          <a:latin typeface="Garamond" panose="02020404030301010803" pitchFamily="18" charset="0"/>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rgbClr val="373838"/>
          </a:solidFill>
          <a:latin typeface="Garamond" panose="02020404030301010803" pitchFamily="18" charset="0"/>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rgbClr val="373838"/>
          </a:solidFill>
          <a:latin typeface="Garamond" panose="02020404030301010803" pitchFamily="18" charset="0"/>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rgbClr val="373838"/>
          </a:solidFill>
          <a:latin typeface="Garamond" panose="02020404030301010803" pitchFamily="18" charset="0"/>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rgbClr val="373838"/>
          </a:solidFill>
          <a:latin typeface="Garamond" panose="02020404030301010803" pitchFamily="18" charset="0"/>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2.emf"/><Relationship Id="rId5" Type="http://schemas.openxmlformats.org/officeDocument/2006/relationships/image" Target="../media/image11.jpeg"/><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14.wmf"/><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3" Type="http://schemas.openxmlformats.org/officeDocument/2006/relationships/hyperlink" Target="http://www.dnb.com/duns-number.html"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hyperlink" Target="http://www.sam.gov/"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mailto:support@grants.gov"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www.grants.gov/"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0630" y="146033"/>
            <a:ext cx="9370911" cy="1164819"/>
          </a:xfrm>
        </p:spPr>
        <p:txBody>
          <a:bodyPr>
            <a:normAutofit/>
          </a:bodyPr>
          <a:lstStyle/>
          <a:p>
            <a:r>
              <a:rPr lang="en-US" sz="2800" dirty="0"/>
              <a:t>Seminar on NETL’s Minority Serving Institutions Program</a:t>
            </a:r>
            <a:r>
              <a:rPr lang="en-US" dirty="0"/>
              <a:t/>
            </a:r>
            <a:br>
              <a:rPr lang="en-US" dirty="0"/>
            </a:br>
            <a:endParaRPr lang="en-US" dirty="0"/>
          </a:p>
        </p:txBody>
      </p:sp>
      <p:sp>
        <p:nvSpPr>
          <p:cNvPr id="9" name="Text Placeholder 8"/>
          <p:cNvSpPr>
            <a:spLocks noGrp="1"/>
          </p:cNvSpPr>
          <p:nvPr>
            <p:ph type="body" sz="quarter" idx="4294967295"/>
          </p:nvPr>
        </p:nvSpPr>
        <p:spPr>
          <a:xfrm>
            <a:off x="1726972" y="5254625"/>
            <a:ext cx="8941028" cy="920750"/>
          </a:xfrm>
        </p:spPr>
        <p:txBody>
          <a:bodyPr/>
          <a:lstStyle/>
          <a:p>
            <a:r>
              <a:rPr lang="en-US" b="0" dirty="0"/>
              <a:t>Nicole Murray</a:t>
            </a:r>
          </a:p>
          <a:p>
            <a:r>
              <a:rPr lang="en-US" b="0" dirty="0"/>
              <a:t>Contract Specialist</a:t>
            </a:r>
            <a:endParaRPr lang="en-US" dirty="0"/>
          </a:p>
          <a:p>
            <a:r>
              <a:rPr lang="en-US" b="0" dirty="0"/>
              <a:t>Finance &amp; Acquisition Center</a:t>
            </a:r>
          </a:p>
        </p:txBody>
      </p:sp>
      <p:sp>
        <p:nvSpPr>
          <p:cNvPr id="11" name="Text Placeholder 10"/>
          <p:cNvSpPr>
            <a:spLocks noGrp="1"/>
          </p:cNvSpPr>
          <p:nvPr>
            <p:ph type="body" sz="quarter" idx="4294967295"/>
          </p:nvPr>
        </p:nvSpPr>
        <p:spPr>
          <a:xfrm>
            <a:off x="9368047" y="6382840"/>
            <a:ext cx="1994717" cy="279579"/>
          </a:xfrm>
        </p:spPr>
        <p:txBody>
          <a:bodyPr>
            <a:normAutofit fontScale="92500" lnSpcReduction="10000"/>
          </a:bodyPr>
          <a:lstStyle/>
          <a:p>
            <a:pPr marL="0" indent="0">
              <a:buNone/>
            </a:pPr>
            <a:r>
              <a:rPr lang="en-US" sz="1600" dirty="0">
                <a:solidFill>
                  <a:schemeClr val="bg1"/>
                </a:solidFill>
                <a:latin typeface="Century Gothic" panose="020B0502020202020204" pitchFamily="34" charset="0"/>
              </a:rPr>
              <a:t>November 9, 2016</a:t>
            </a:r>
          </a:p>
        </p:txBody>
      </p:sp>
      <p:pic>
        <p:nvPicPr>
          <p:cNvPr id="14" name="Picture 19" descr="Unpyrolized_caps_pyrolized_cap_header_low_res"/>
          <p:cNvPicPr>
            <a:picLocks noChangeAspect="1" noChangeArrowheads="1"/>
          </p:cNvPicPr>
          <p:nvPr/>
        </p:nvPicPr>
        <p:blipFill>
          <a:blip r:embed="rId3" cstate="print"/>
          <a:srcRect/>
          <a:stretch>
            <a:fillRect/>
          </a:stretch>
        </p:blipFill>
        <p:spPr bwMode="auto">
          <a:xfrm>
            <a:off x="4679712" y="1493423"/>
            <a:ext cx="1524000" cy="11665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descr="Header-Vis"/>
          <p:cNvPicPr>
            <a:picLocks noChangeAspect="1" noChangeArrowheads="1"/>
          </p:cNvPicPr>
          <p:nvPr/>
        </p:nvPicPr>
        <p:blipFill>
          <a:blip r:embed="rId4" cstate="print"/>
          <a:srcRect/>
          <a:stretch>
            <a:fillRect/>
          </a:stretch>
        </p:blipFill>
        <p:spPr bwMode="auto">
          <a:xfrm>
            <a:off x="6056957" y="2903791"/>
            <a:ext cx="1615130" cy="2003579"/>
          </a:xfrm>
          <a:prstGeom prst="rect">
            <a:avLst/>
          </a:prstGeom>
          <a:noFill/>
          <a:ln w="9525">
            <a:noFill/>
            <a:miter lim="800000"/>
            <a:headEnd/>
            <a:tailEnd/>
          </a:ln>
        </p:spPr>
      </p:pic>
      <p:pic>
        <p:nvPicPr>
          <p:cNvPr id="18" name="Picture 20" descr="Header_with_cap_low_res_turn"/>
          <p:cNvPicPr>
            <a:picLocks noChangeAspect="1" noChangeArrowheads="1"/>
          </p:cNvPicPr>
          <p:nvPr/>
        </p:nvPicPr>
        <p:blipFill>
          <a:blip r:embed="rId5" cstate="print"/>
          <a:srcRect/>
          <a:stretch>
            <a:fillRect/>
          </a:stretch>
        </p:blipFill>
        <p:spPr bwMode="auto">
          <a:xfrm>
            <a:off x="3685558" y="2399959"/>
            <a:ext cx="1379501" cy="10169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8"/>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74105" y="3573464"/>
            <a:ext cx="1783080" cy="1499929"/>
          </a:xfrm>
          <a:prstGeom prst="rect">
            <a:avLst/>
          </a:prstGeom>
          <a:ln/>
        </p:spPr>
        <p:style>
          <a:lnRef idx="1">
            <a:schemeClr val="dk1"/>
          </a:lnRef>
          <a:fillRef idx="2">
            <a:schemeClr val="dk1"/>
          </a:fillRef>
          <a:effectRef idx="1">
            <a:schemeClr val="dk1"/>
          </a:effectRef>
          <a:fontRef idx="minor">
            <a:schemeClr val="dk1"/>
          </a:fontRef>
        </p:style>
      </p:pic>
      <p:pic>
        <p:nvPicPr>
          <p:cNvPr id="12" name="Picture 4" descr="snapshot6"/>
          <p:cNvPicPr>
            <a:picLocks noChangeAspect="1" noChangeArrowheads="1"/>
          </p:cNvPicPr>
          <p:nvPr/>
        </p:nvPicPr>
        <p:blipFill>
          <a:blip r:embed="rId7" cstate="print"/>
          <a:srcRect/>
          <a:stretch>
            <a:fillRect/>
          </a:stretch>
        </p:blipFill>
        <p:spPr bwMode="auto">
          <a:xfrm>
            <a:off x="1702539" y="1354067"/>
            <a:ext cx="1608322" cy="3714690"/>
          </a:xfrm>
          <a:prstGeom prst="rect">
            <a:avLst/>
          </a:prstGeom>
          <a:noFill/>
          <a:ln w="9525">
            <a:noFill/>
            <a:miter lim="800000"/>
            <a:headEnd/>
            <a:tailEnd/>
          </a:ln>
          <a:effectLst>
            <a:outerShdw dist="107763" dir="2700000" algn="ctr" rotWithShape="0">
              <a:srgbClr val="808080">
                <a:alpha val="50000"/>
              </a:srgbClr>
            </a:outerShdw>
          </a:effectLst>
        </p:spPr>
      </p:pic>
      <p:sp>
        <p:nvSpPr>
          <p:cNvPr id="10" name="Rectangle 9"/>
          <p:cNvSpPr/>
          <p:nvPr/>
        </p:nvSpPr>
        <p:spPr>
          <a:xfrm>
            <a:off x="8558286" y="2816726"/>
            <a:ext cx="3139385" cy="1200329"/>
          </a:xfrm>
          <a:prstGeom prst="rect">
            <a:avLst/>
          </a:prstGeom>
          <a:solidFill>
            <a:schemeClr val="tx2">
              <a:lumMod val="75000"/>
            </a:schemeClr>
          </a:solidFill>
        </p:spPr>
        <p:txBody>
          <a:bodyPr wrap="square">
            <a:spAutoFit/>
          </a:bodyPr>
          <a:lstStyle/>
          <a:p>
            <a:pPr algn="ctr"/>
            <a:r>
              <a:rPr lang="en-US" sz="2400" b="1" dirty="0">
                <a:solidFill>
                  <a:schemeClr val="bg1"/>
                </a:solidFill>
              </a:rPr>
              <a:t>Doing Business with the Federal Government </a:t>
            </a:r>
          </a:p>
        </p:txBody>
      </p:sp>
    </p:spTree>
    <p:extLst>
      <p:ext uri="{BB962C8B-B14F-4D97-AF65-F5344CB8AC3E}">
        <p14:creationId xmlns:p14="http://schemas.microsoft.com/office/powerpoint/2010/main" val="15573570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2000" dirty="0"/>
              <a:t>Under </a:t>
            </a:r>
            <a:r>
              <a:rPr lang="en-US" sz="2000" dirty="0">
                <a:solidFill>
                  <a:srgbClr val="0000FF"/>
                </a:solidFill>
              </a:rPr>
              <a:t>Search Criteria</a:t>
            </a:r>
            <a:r>
              <a:rPr lang="en-US" sz="2000" dirty="0"/>
              <a:t>, select </a:t>
            </a:r>
            <a:r>
              <a:rPr lang="en-US" sz="2000" dirty="0">
                <a:solidFill>
                  <a:srgbClr val="0000FF"/>
                </a:solidFill>
              </a:rPr>
              <a:t>Issuing Office </a:t>
            </a:r>
            <a:r>
              <a:rPr lang="en-US" sz="2000" dirty="0"/>
              <a:t>and type </a:t>
            </a:r>
            <a:r>
              <a:rPr lang="en-US" sz="2000" dirty="0">
                <a:solidFill>
                  <a:srgbClr val="0000FF"/>
                </a:solidFill>
              </a:rPr>
              <a:t>NETL</a:t>
            </a:r>
            <a:r>
              <a:rPr lang="en-US" sz="2000" dirty="0"/>
              <a:t>. Click on </a:t>
            </a:r>
            <a:r>
              <a:rPr lang="en-US" sz="2000" dirty="0">
                <a:solidFill>
                  <a:srgbClr val="0000FF"/>
                </a:solidFill>
              </a:rPr>
              <a:t>Search</a:t>
            </a:r>
            <a:r>
              <a:rPr lang="en-US" sz="2000" dirty="0"/>
              <a:t>.</a:t>
            </a:r>
          </a:p>
        </p:txBody>
      </p:sp>
      <p:sp>
        <p:nvSpPr>
          <p:cNvPr id="2" name="Title 1"/>
          <p:cNvSpPr>
            <a:spLocks noGrp="1"/>
          </p:cNvSpPr>
          <p:nvPr>
            <p:ph type="ctrTitle"/>
          </p:nvPr>
        </p:nvSpPr>
        <p:spPr>
          <a:xfrm>
            <a:off x="270630" y="146034"/>
            <a:ext cx="8810273" cy="983519"/>
          </a:xfrm>
        </p:spPr>
        <p:txBody>
          <a:bodyPr>
            <a:normAutofit/>
          </a:bodyPr>
          <a:lstStyle/>
          <a:p>
            <a:r>
              <a:rPr lang="en-US" sz="2800" dirty="0"/>
              <a:t>Accessing NETL FOAs in </a:t>
            </a:r>
            <a:r>
              <a:rPr lang="en-US" sz="2800" dirty="0" err="1"/>
              <a:t>FedConnect</a:t>
            </a:r>
            <a:endParaRPr lang="en-US" sz="2800" dirty="0"/>
          </a:p>
        </p:txBody>
      </p:sp>
      <p:pic>
        <p:nvPicPr>
          <p:cNvPr id="5" name="Picture 4"/>
          <p:cNvPicPr>
            <a:picLocks noChangeAspect="1"/>
          </p:cNvPicPr>
          <p:nvPr/>
        </p:nvPicPr>
        <p:blipFill rotWithShape="1">
          <a:blip r:embed="rId3"/>
          <a:srcRect t="10639"/>
          <a:stretch/>
        </p:blipFill>
        <p:spPr>
          <a:xfrm>
            <a:off x="2353424" y="1964881"/>
            <a:ext cx="7083832" cy="4193873"/>
          </a:xfrm>
          <a:prstGeom prst="rect">
            <a:avLst/>
          </a:prstGeom>
        </p:spPr>
      </p:pic>
    </p:spTree>
    <p:extLst>
      <p:ext uri="{BB962C8B-B14F-4D97-AF65-F5344CB8AC3E}">
        <p14:creationId xmlns:p14="http://schemas.microsoft.com/office/powerpoint/2010/main" val="26569907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2000" dirty="0"/>
              <a:t>Click the </a:t>
            </a:r>
            <a:r>
              <a:rPr lang="en-US" sz="2000" dirty="0">
                <a:solidFill>
                  <a:srgbClr val="0000FF"/>
                </a:solidFill>
              </a:rPr>
              <a:t>hyperlink</a:t>
            </a:r>
            <a:r>
              <a:rPr lang="en-US" sz="2000" dirty="0"/>
              <a:t> under the title to view.</a:t>
            </a:r>
          </a:p>
        </p:txBody>
      </p:sp>
      <p:sp>
        <p:nvSpPr>
          <p:cNvPr id="2" name="Title 1"/>
          <p:cNvSpPr>
            <a:spLocks noGrp="1"/>
          </p:cNvSpPr>
          <p:nvPr>
            <p:ph type="ctrTitle"/>
          </p:nvPr>
        </p:nvSpPr>
        <p:spPr>
          <a:xfrm>
            <a:off x="270630" y="146034"/>
            <a:ext cx="8810273" cy="983519"/>
          </a:xfrm>
        </p:spPr>
        <p:txBody>
          <a:bodyPr>
            <a:normAutofit/>
          </a:bodyPr>
          <a:lstStyle/>
          <a:p>
            <a:r>
              <a:rPr lang="en-US" sz="2800" dirty="0"/>
              <a:t>Accessing NETL FOAs in </a:t>
            </a:r>
            <a:r>
              <a:rPr lang="en-US" sz="2800" dirty="0" err="1"/>
              <a:t>FedConnect</a:t>
            </a:r>
            <a:endParaRPr lang="en-US" sz="2800" dirty="0"/>
          </a:p>
        </p:txBody>
      </p:sp>
      <p:pic>
        <p:nvPicPr>
          <p:cNvPr id="6" name="Picture 5"/>
          <p:cNvPicPr>
            <a:picLocks noChangeAspect="1"/>
          </p:cNvPicPr>
          <p:nvPr/>
        </p:nvPicPr>
        <p:blipFill rotWithShape="1">
          <a:blip r:embed="rId3"/>
          <a:srcRect t="7268"/>
          <a:stretch/>
        </p:blipFill>
        <p:spPr>
          <a:xfrm>
            <a:off x="3402107" y="1862095"/>
            <a:ext cx="5876324" cy="4254850"/>
          </a:xfrm>
          <a:prstGeom prst="rect">
            <a:avLst/>
          </a:prstGeom>
        </p:spPr>
      </p:pic>
    </p:spTree>
    <p:extLst>
      <p:ext uri="{BB962C8B-B14F-4D97-AF65-F5344CB8AC3E}">
        <p14:creationId xmlns:p14="http://schemas.microsoft.com/office/powerpoint/2010/main" val="201394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pPr marL="0" indent="0">
              <a:buNone/>
            </a:pPr>
            <a:r>
              <a:rPr lang="en-US" sz="2000" dirty="0"/>
              <a:t>Click on </a:t>
            </a:r>
            <a:r>
              <a:rPr lang="en-US" sz="2000" dirty="0">
                <a:solidFill>
                  <a:srgbClr val="0000FF"/>
                </a:solidFill>
              </a:rPr>
              <a:t>Body</a:t>
            </a:r>
            <a:r>
              <a:rPr lang="en-US" sz="2000" dirty="0"/>
              <a:t> under </a:t>
            </a:r>
            <a:r>
              <a:rPr lang="en-US" sz="2000" dirty="0">
                <a:solidFill>
                  <a:srgbClr val="0000FF"/>
                </a:solidFill>
              </a:rPr>
              <a:t>Solicitation </a:t>
            </a:r>
            <a:r>
              <a:rPr lang="en-US" sz="2000" dirty="0"/>
              <a:t>to view the FOA instructions</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pPr marL="0" indent="0">
              <a:buNone/>
            </a:pPr>
            <a:endParaRPr lang="en-US" sz="2000" dirty="0"/>
          </a:p>
          <a:p>
            <a:endParaRPr lang="en-US" sz="2000" dirty="0"/>
          </a:p>
          <a:p>
            <a:endParaRPr lang="en-US" sz="2000" dirty="0"/>
          </a:p>
          <a:p>
            <a:pPr marL="0" indent="0">
              <a:buNone/>
            </a:pPr>
            <a:r>
              <a:rPr lang="en-US" sz="2000" dirty="0"/>
              <a:t>To view Amendments to the FOA, click on </a:t>
            </a:r>
            <a:r>
              <a:rPr lang="en-US" sz="2000" dirty="0">
                <a:solidFill>
                  <a:srgbClr val="0000FF"/>
                </a:solidFill>
              </a:rPr>
              <a:t>Body</a:t>
            </a:r>
            <a:r>
              <a:rPr lang="en-US" sz="2000" dirty="0"/>
              <a:t> below original posting</a:t>
            </a:r>
          </a:p>
        </p:txBody>
      </p:sp>
      <p:sp>
        <p:nvSpPr>
          <p:cNvPr id="2" name="Title 1"/>
          <p:cNvSpPr>
            <a:spLocks noGrp="1"/>
          </p:cNvSpPr>
          <p:nvPr>
            <p:ph type="ctrTitle"/>
          </p:nvPr>
        </p:nvSpPr>
        <p:spPr>
          <a:xfrm>
            <a:off x="270630" y="146034"/>
            <a:ext cx="8810273" cy="996966"/>
          </a:xfrm>
        </p:spPr>
        <p:txBody>
          <a:bodyPr>
            <a:normAutofit/>
          </a:bodyPr>
          <a:lstStyle/>
          <a:p>
            <a:r>
              <a:rPr lang="en-US" sz="2800" dirty="0"/>
              <a:t>Accessing NETL FOAs in </a:t>
            </a:r>
            <a:r>
              <a:rPr lang="en-US" sz="2800" dirty="0" err="1"/>
              <a:t>FedConnect</a:t>
            </a:r>
            <a:endParaRPr lang="en-US" sz="2800" dirty="0"/>
          </a:p>
        </p:txBody>
      </p:sp>
      <p:pic>
        <p:nvPicPr>
          <p:cNvPr id="5" name="Picture 4"/>
          <p:cNvPicPr>
            <a:picLocks noChangeAspect="1"/>
          </p:cNvPicPr>
          <p:nvPr/>
        </p:nvPicPr>
        <p:blipFill rotWithShape="1">
          <a:blip r:embed="rId3"/>
          <a:srcRect t="5758" r="3024" b="16531"/>
          <a:stretch/>
        </p:blipFill>
        <p:spPr>
          <a:xfrm>
            <a:off x="5432612" y="1740470"/>
            <a:ext cx="5947570" cy="3309223"/>
          </a:xfrm>
          <a:prstGeom prst="rect">
            <a:avLst/>
          </a:prstGeom>
        </p:spPr>
      </p:pic>
    </p:spTree>
    <p:extLst>
      <p:ext uri="{BB962C8B-B14F-4D97-AF65-F5344CB8AC3E}">
        <p14:creationId xmlns:p14="http://schemas.microsoft.com/office/powerpoint/2010/main" val="42482557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r">
              <a:buNone/>
            </a:pPr>
            <a:r>
              <a:rPr lang="en-US" sz="2000" dirty="0"/>
              <a:t>To submit questions about this FOA or submit an application, Registered Users click on </a:t>
            </a:r>
            <a:r>
              <a:rPr lang="en-US" sz="2000" dirty="0">
                <a:solidFill>
                  <a:srgbClr val="0000FF"/>
                </a:solidFill>
              </a:rPr>
              <a:t>Sign In</a:t>
            </a:r>
            <a:r>
              <a:rPr lang="en-US" sz="2000" dirty="0"/>
              <a:t>.</a:t>
            </a:r>
          </a:p>
        </p:txBody>
      </p:sp>
      <p:sp>
        <p:nvSpPr>
          <p:cNvPr id="2" name="Title 1"/>
          <p:cNvSpPr>
            <a:spLocks noGrp="1"/>
          </p:cNvSpPr>
          <p:nvPr>
            <p:ph type="ctrTitle"/>
          </p:nvPr>
        </p:nvSpPr>
        <p:spPr>
          <a:xfrm>
            <a:off x="270630" y="146034"/>
            <a:ext cx="8810273" cy="943178"/>
          </a:xfrm>
        </p:spPr>
        <p:txBody>
          <a:bodyPr>
            <a:normAutofit/>
          </a:bodyPr>
          <a:lstStyle/>
          <a:p>
            <a:r>
              <a:rPr lang="en-US" sz="2800" dirty="0"/>
              <a:t>Accessing NETL FOAs in </a:t>
            </a:r>
            <a:r>
              <a:rPr lang="en-US" sz="2800" dirty="0" err="1"/>
              <a:t>FedConnect</a:t>
            </a:r>
            <a:endParaRPr lang="en-US" sz="2800" dirty="0"/>
          </a:p>
        </p:txBody>
      </p:sp>
      <p:pic>
        <p:nvPicPr>
          <p:cNvPr id="5" name="Picture 4"/>
          <p:cNvPicPr>
            <a:picLocks noChangeAspect="1"/>
          </p:cNvPicPr>
          <p:nvPr/>
        </p:nvPicPr>
        <p:blipFill rotWithShape="1">
          <a:blip r:embed="rId3"/>
          <a:srcRect l="-625" t="10634" r="625" b="413"/>
          <a:stretch/>
        </p:blipFill>
        <p:spPr>
          <a:xfrm>
            <a:off x="3052482" y="1928247"/>
            <a:ext cx="6939285" cy="4075932"/>
          </a:xfrm>
          <a:prstGeom prst="rect">
            <a:avLst/>
          </a:prstGeom>
        </p:spPr>
      </p:pic>
    </p:spTree>
    <p:extLst>
      <p:ext uri="{BB962C8B-B14F-4D97-AF65-F5344CB8AC3E}">
        <p14:creationId xmlns:p14="http://schemas.microsoft.com/office/powerpoint/2010/main" val="11718873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2000" dirty="0"/>
              <a:t>Click on </a:t>
            </a:r>
            <a:r>
              <a:rPr lang="en-US" sz="2000" dirty="0">
                <a:solidFill>
                  <a:srgbClr val="0000FF"/>
                </a:solidFill>
              </a:rPr>
              <a:t>Register to Receive Notifications </a:t>
            </a:r>
            <a:r>
              <a:rPr lang="en-US" sz="2000" dirty="0"/>
              <a:t>to receive agency alerts and view the message center.</a:t>
            </a:r>
          </a:p>
          <a:p>
            <a:pPr marL="1141413" lvl="3" indent="0" algn="r">
              <a:buNone/>
            </a:pPr>
            <a:r>
              <a:rPr lang="en-US" b="1" dirty="0">
                <a:solidFill>
                  <a:srgbClr val="0000FF"/>
                </a:solidFill>
              </a:rPr>
              <a:t>Help</a:t>
            </a:r>
            <a:r>
              <a:rPr lang="en-US" b="1" dirty="0"/>
              <a:t> buttons are available on each page to assist you with functions of </a:t>
            </a:r>
            <a:r>
              <a:rPr lang="en-US" b="1" dirty="0" err="1"/>
              <a:t>FedConnect</a:t>
            </a:r>
            <a:r>
              <a:rPr lang="en-US" b="1" dirty="0"/>
              <a:t>.</a:t>
            </a:r>
          </a:p>
        </p:txBody>
      </p:sp>
      <p:sp>
        <p:nvSpPr>
          <p:cNvPr id="2" name="Title 1"/>
          <p:cNvSpPr>
            <a:spLocks noGrp="1"/>
          </p:cNvSpPr>
          <p:nvPr>
            <p:ph type="ctrTitle"/>
          </p:nvPr>
        </p:nvSpPr>
        <p:spPr>
          <a:xfrm>
            <a:off x="270630" y="146034"/>
            <a:ext cx="8810273" cy="956625"/>
          </a:xfrm>
        </p:spPr>
        <p:txBody>
          <a:bodyPr>
            <a:normAutofit/>
          </a:bodyPr>
          <a:lstStyle/>
          <a:p>
            <a:r>
              <a:rPr lang="en-US" sz="2800" dirty="0"/>
              <a:t>Accessing NETL FOAs in </a:t>
            </a:r>
            <a:r>
              <a:rPr lang="en-US" sz="2800" dirty="0" err="1"/>
              <a:t>FedConnect</a:t>
            </a:r>
            <a:endParaRPr lang="en-US" sz="2800" dirty="0"/>
          </a:p>
        </p:txBody>
      </p:sp>
      <p:pic>
        <p:nvPicPr>
          <p:cNvPr id="5" name="Picture 4"/>
          <p:cNvPicPr>
            <a:picLocks noChangeAspect="1"/>
          </p:cNvPicPr>
          <p:nvPr/>
        </p:nvPicPr>
        <p:blipFill rotWithShape="1">
          <a:blip r:embed="rId3"/>
          <a:srcRect t="14470"/>
          <a:stretch/>
        </p:blipFill>
        <p:spPr>
          <a:xfrm>
            <a:off x="2232212" y="2243022"/>
            <a:ext cx="6653805" cy="3929953"/>
          </a:xfrm>
          <a:prstGeom prst="rect">
            <a:avLst/>
          </a:prstGeom>
        </p:spPr>
      </p:pic>
    </p:spTree>
    <p:extLst>
      <p:ext uri="{BB962C8B-B14F-4D97-AF65-F5344CB8AC3E}">
        <p14:creationId xmlns:p14="http://schemas.microsoft.com/office/powerpoint/2010/main" val="2309132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70630" y="146034"/>
            <a:ext cx="8810273" cy="943178"/>
          </a:xfrm>
        </p:spPr>
        <p:txBody>
          <a:bodyPr>
            <a:normAutofit/>
          </a:bodyPr>
          <a:lstStyle/>
          <a:p>
            <a:r>
              <a:rPr lang="en-US" sz="2800" dirty="0"/>
              <a:t>Opportunities for Work with NETL</a:t>
            </a:r>
          </a:p>
        </p:txBody>
      </p:sp>
      <p:sp>
        <p:nvSpPr>
          <p:cNvPr id="2" name="Rectangle 1"/>
          <p:cNvSpPr/>
          <p:nvPr/>
        </p:nvSpPr>
        <p:spPr>
          <a:xfrm>
            <a:off x="1679964" y="1216964"/>
            <a:ext cx="8759436" cy="4693593"/>
          </a:xfrm>
          <a:prstGeom prst="rect">
            <a:avLst/>
          </a:prstGeom>
        </p:spPr>
        <p:txBody>
          <a:bodyPr wrap="square">
            <a:spAutoFit/>
          </a:bodyPr>
          <a:lstStyle/>
          <a:p>
            <a:r>
              <a:rPr lang="en-US" sz="2000" dirty="0"/>
              <a:t>NETL Research Programs use the following sites</a:t>
            </a:r>
            <a:endParaRPr lang="en-US" sz="700" dirty="0"/>
          </a:p>
          <a:p>
            <a:r>
              <a:rPr lang="en-US" sz="2000" dirty="0"/>
              <a:t>to post solicitations/funding opportunity announcements, receive proposals/applications, and disseminate other information for competitive awards. Entities wishing to participate in these solicitations will need to register at these websites.</a:t>
            </a:r>
          </a:p>
          <a:p>
            <a:endParaRPr lang="en-US" sz="2000" dirty="0"/>
          </a:p>
          <a:p>
            <a:pPr lvl="1"/>
            <a:r>
              <a:rPr lang="en-US" sz="2000" dirty="0" err="1">
                <a:solidFill>
                  <a:srgbClr val="0000FF"/>
                </a:solidFill>
              </a:rPr>
              <a:t>Fedconnect</a:t>
            </a:r>
            <a:r>
              <a:rPr lang="en-US" sz="2000" dirty="0"/>
              <a:t>		</a:t>
            </a:r>
            <a:r>
              <a:rPr lang="en-US" sz="2000" dirty="0">
                <a:solidFill>
                  <a:srgbClr val="0000FF"/>
                </a:solidFill>
              </a:rPr>
              <a:t>https://www.fedconnect.net/FedConnect/</a:t>
            </a:r>
          </a:p>
          <a:p>
            <a:pPr lvl="1"/>
            <a:r>
              <a:rPr lang="en-US" sz="2000" dirty="0">
                <a:solidFill>
                  <a:srgbClr val="0000FF"/>
                </a:solidFill>
              </a:rPr>
              <a:t>Grants.gov</a:t>
            </a:r>
            <a:r>
              <a:rPr lang="en-US" sz="2000" dirty="0"/>
              <a:t> 		</a:t>
            </a:r>
            <a:r>
              <a:rPr lang="en-US" sz="2000" dirty="0">
                <a:solidFill>
                  <a:srgbClr val="0000FF"/>
                </a:solidFill>
              </a:rPr>
              <a:t>http://grants.gov/</a:t>
            </a:r>
          </a:p>
          <a:p>
            <a:pPr lvl="1"/>
            <a:r>
              <a:rPr lang="en-US" sz="2000" dirty="0" err="1">
                <a:solidFill>
                  <a:srgbClr val="0000FF"/>
                </a:solidFill>
              </a:rPr>
              <a:t>FedBizOpps</a:t>
            </a:r>
            <a:r>
              <a:rPr lang="en-US" sz="2000" dirty="0"/>
              <a:t> 	</a:t>
            </a:r>
            <a:r>
              <a:rPr lang="en-US" sz="2000" dirty="0">
                <a:solidFill>
                  <a:srgbClr val="0000FF"/>
                </a:solidFill>
              </a:rPr>
              <a:t>https://www.fbo.gov/</a:t>
            </a:r>
            <a:endParaRPr lang="en-US" sz="2000" dirty="0"/>
          </a:p>
          <a:p>
            <a:endParaRPr lang="en-US" sz="700" dirty="0"/>
          </a:p>
          <a:p>
            <a:r>
              <a:rPr lang="en-US" sz="2000" dirty="0"/>
              <a:t>Proposals will be accepted only through </a:t>
            </a:r>
            <a:r>
              <a:rPr lang="en-US" sz="2000" dirty="0" err="1"/>
              <a:t>FedConnect</a:t>
            </a:r>
            <a:r>
              <a:rPr lang="en-US" sz="2000" dirty="0"/>
              <a:t> or Grants.gov and will be indicated in the solicitation document. Each website has the ability to send email messages when a new solicitation is posted from NETL.</a:t>
            </a:r>
          </a:p>
          <a:p>
            <a:endParaRPr lang="en-US" sz="700" dirty="0"/>
          </a:p>
          <a:p>
            <a:r>
              <a:rPr lang="en-US" sz="2000" dirty="0"/>
              <a:t>Additional information can also be found at the NETL Business </a:t>
            </a:r>
            <a:r>
              <a:rPr lang="en-US" sz="2000" dirty="0" err="1"/>
              <a:t>website:</a:t>
            </a:r>
            <a:r>
              <a:rPr lang="en-US" sz="2000" dirty="0" err="1">
                <a:solidFill>
                  <a:srgbClr val="0000FF"/>
                </a:solidFill>
              </a:rPr>
              <a:t>http</a:t>
            </a:r>
            <a:r>
              <a:rPr lang="en-US" sz="2000" dirty="0">
                <a:solidFill>
                  <a:srgbClr val="0000FF"/>
                </a:solidFill>
              </a:rPr>
              <a:t>://www.netl.doe.gov/business/</a:t>
            </a:r>
          </a:p>
        </p:txBody>
      </p:sp>
    </p:spTree>
    <p:extLst>
      <p:ext uri="{BB962C8B-B14F-4D97-AF65-F5344CB8AC3E}">
        <p14:creationId xmlns:p14="http://schemas.microsoft.com/office/powerpoint/2010/main" val="20412172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0630" y="146034"/>
            <a:ext cx="8810273" cy="916284"/>
          </a:xfrm>
        </p:spPr>
        <p:txBody>
          <a:bodyPr>
            <a:normAutofit/>
          </a:bodyPr>
          <a:lstStyle/>
          <a:p>
            <a:r>
              <a:rPr lang="en-US" sz="2800" dirty="0"/>
              <a:t>Steps to Apply for NETL Grant</a:t>
            </a:r>
          </a:p>
        </p:txBody>
      </p:sp>
      <p:sp>
        <p:nvSpPr>
          <p:cNvPr id="4" name="Content Placeholder 2"/>
          <p:cNvSpPr txBox="1">
            <a:spLocks/>
          </p:cNvSpPr>
          <p:nvPr/>
        </p:nvSpPr>
        <p:spPr>
          <a:xfrm>
            <a:off x="448235" y="1822492"/>
            <a:ext cx="7552765" cy="3233602"/>
          </a:xfrm>
          <a:prstGeom prst="rect">
            <a:avLst/>
          </a:prstGeom>
        </p:spPr>
        <p:txBody>
          <a:bodyPr/>
          <a:lstStyle>
            <a:lvl1pPr marL="342900" indent="-342900" algn="l" defTabSz="914400" rtl="0" eaLnBrk="1" latinLnBrk="0" hangingPunct="1">
              <a:spcBef>
                <a:spcPts val="600"/>
              </a:spcBef>
              <a:buFont typeface="Arial" pitchFamily="34" charset="0"/>
              <a:buChar char="•"/>
              <a:defRPr sz="2400" b="1" kern="1200">
                <a:ln>
                  <a:noFill/>
                </a:ln>
                <a:solidFill>
                  <a:schemeClr val="tx1"/>
                </a:solidFill>
                <a:latin typeface="+mn-lt"/>
                <a:ea typeface="+mn-ea"/>
                <a:cs typeface="+mn-cs"/>
              </a:defRPr>
            </a:lvl1pPr>
            <a:lvl2pPr marL="742950" indent="-279400" algn="l" defTabSz="914400" rtl="0" eaLnBrk="1" latinLnBrk="0" hangingPunct="1">
              <a:spcBef>
                <a:spcPts val="600"/>
              </a:spcBef>
              <a:buFont typeface="Arial" pitchFamily="34" charset="0"/>
              <a:buChar char="–"/>
              <a:defRPr sz="2000" kern="1200">
                <a:ln>
                  <a:noFill/>
                </a:ln>
                <a:solidFill>
                  <a:schemeClr val="tx1"/>
                </a:solidFill>
                <a:latin typeface="+mn-lt"/>
                <a:ea typeface="+mn-ea"/>
                <a:cs typeface="+mn-cs"/>
              </a:defRPr>
            </a:lvl2pPr>
            <a:lvl3pPr marL="1090613" indent="-228600" algn="l" defTabSz="914400" rtl="0" eaLnBrk="1" latinLnBrk="0" hangingPunct="1">
              <a:spcBef>
                <a:spcPts val="600"/>
              </a:spcBef>
              <a:buFont typeface="Arial" pitchFamily="34" charset="0"/>
              <a:buChar char="•"/>
              <a:defRPr sz="1800" kern="1200">
                <a:ln>
                  <a:noFill/>
                </a:ln>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ln>
                  <a:noFill/>
                </a:ln>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ln>
                  <a:noFill/>
                </a:ln>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Identify opportunity of interest through Funding Opportunity Announcement (FOA</a:t>
            </a:r>
            <a:r>
              <a:rPr lang="en-US" dirty="0" smtClean="0"/>
              <a:t>) </a:t>
            </a:r>
            <a:endParaRPr lang="en-US" dirty="0"/>
          </a:p>
          <a:p>
            <a:pPr lvl="1"/>
            <a:r>
              <a:rPr lang="en-US" dirty="0"/>
              <a:t>Discussed in detail later in </a:t>
            </a:r>
            <a:r>
              <a:rPr lang="en-US" dirty="0" smtClean="0"/>
              <a:t>presentation</a:t>
            </a:r>
          </a:p>
          <a:p>
            <a:pPr marL="463550" lvl="1" indent="0">
              <a:buNone/>
            </a:pPr>
            <a:endParaRPr lang="en-US" dirty="0"/>
          </a:p>
          <a:p>
            <a:r>
              <a:rPr lang="en-US" dirty="0"/>
              <a:t>Meet registration </a:t>
            </a:r>
            <a:r>
              <a:rPr lang="en-US" dirty="0" smtClean="0"/>
              <a:t>requirements</a:t>
            </a:r>
          </a:p>
          <a:p>
            <a:pPr marL="0" indent="0">
              <a:buNone/>
            </a:pPr>
            <a:endParaRPr lang="en-US" dirty="0"/>
          </a:p>
          <a:p>
            <a:r>
              <a:rPr lang="en-US" dirty="0"/>
              <a:t>Prepare and Submit Application</a:t>
            </a:r>
          </a:p>
        </p:txBody>
      </p:sp>
    </p:spTree>
    <p:extLst>
      <p:ext uri="{BB962C8B-B14F-4D97-AF65-F5344CB8AC3E}">
        <p14:creationId xmlns:p14="http://schemas.microsoft.com/office/powerpoint/2010/main" val="24851010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400" dirty="0">
                <a:solidFill>
                  <a:schemeClr val="tx1"/>
                </a:solidFill>
                <a:latin typeface="+mn-lt"/>
              </a:rPr>
              <a:t>A publicly available document by which a Federal agency makes known its intentions to award discretionary grants or cooperative agreements, usually as a result of competition for funds. </a:t>
            </a:r>
            <a:endParaRPr lang="en-US" sz="2400" dirty="0" smtClean="0">
              <a:solidFill>
                <a:schemeClr val="tx1"/>
              </a:solidFill>
              <a:latin typeface="+mn-lt"/>
            </a:endParaRPr>
          </a:p>
          <a:p>
            <a:pPr marL="0" indent="0">
              <a:buNone/>
            </a:pPr>
            <a:endParaRPr lang="en-US" sz="2400" dirty="0">
              <a:solidFill>
                <a:schemeClr val="tx1"/>
              </a:solidFill>
              <a:latin typeface="+mn-lt"/>
            </a:endParaRPr>
          </a:p>
          <a:p>
            <a:pPr lvl="1"/>
            <a:r>
              <a:rPr lang="en-US" sz="2000" dirty="0">
                <a:latin typeface="+mn-lt"/>
              </a:rPr>
              <a:t>May be known as program announcements, requests for applications, notices of funding availability, solicitations, or other names depending on the agency and type of program. </a:t>
            </a:r>
          </a:p>
          <a:p>
            <a:pPr marL="463550" lvl="1" indent="0">
              <a:buNone/>
            </a:pPr>
            <a:endParaRPr lang="en-US" dirty="0"/>
          </a:p>
          <a:p>
            <a:pPr marL="463550" lvl="1" indent="0">
              <a:buNone/>
            </a:pPr>
            <a:endParaRPr lang="en-US" dirty="0"/>
          </a:p>
        </p:txBody>
      </p:sp>
      <p:sp>
        <p:nvSpPr>
          <p:cNvPr id="2" name="Title 1"/>
          <p:cNvSpPr>
            <a:spLocks noGrp="1"/>
          </p:cNvSpPr>
          <p:nvPr>
            <p:ph type="ctrTitle"/>
          </p:nvPr>
        </p:nvSpPr>
        <p:spPr>
          <a:xfrm>
            <a:off x="270630" y="146034"/>
            <a:ext cx="8810273" cy="889390"/>
          </a:xfrm>
        </p:spPr>
        <p:txBody>
          <a:bodyPr>
            <a:normAutofit/>
          </a:bodyPr>
          <a:lstStyle/>
          <a:p>
            <a:r>
              <a:rPr lang="en-US" sz="2800" dirty="0"/>
              <a:t>Funding Opportunity Announcement (FOA)</a:t>
            </a:r>
          </a:p>
        </p:txBody>
      </p:sp>
      <p:graphicFrame>
        <p:nvGraphicFramePr>
          <p:cNvPr id="5" name="Object 4"/>
          <p:cNvGraphicFramePr>
            <a:graphicFrameLocks noChangeAspect="1"/>
          </p:cNvGraphicFramePr>
          <p:nvPr>
            <p:extLst>
              <p:ext uri="{D42A27DB-BD31-4B8C-83A1-F6EECF244321}">
                <p14:modId xmlns:p14="http://schemas.microsoft.com/office/powerpoint/2010/main" val="4092052522"/>
              </p:ext>
            </p:extLst>
          </p:nvPr>
        </p:nvGraphicFramePr>
        <p:xfrm>
          <a:off x="2822448" y="4481895"/>
          <a:ext cx="914400" cy="771525"/>
        </p:xfrm>
        <a:graphic>
          <a:graphicData uri="http://schemas.openxmlformats.org/presentationml/2006/ole">
            <mc:AlternateContent xmlns:mc="http://schemas.openxmlformats.org/markup-compatibility/2006">
              <mc:Choice xmlns:v="urn:schemas-microsoft-com:vml" Requires="v">
                <p:oleObj spid="_x0000_s1032" name="Document" showAsIcon="1" r:id="rId4" imgW="914400" imgH="771480" progId="Word.Document.8">
                  <p:embed/>
                </p:oleObj>
              </mc:Choice>
              <mc:Fallback>
                <p:oleObj name="Document" showAsIcon="1" r:id="rId4" imgW="914400" imgH="771480" progId="Word.Document.8">
                  <p:embed/>
                  <p:pic>
                    <p:nvPicPr>
                      <p:cNvPr id="0" name=""/>
                      <p:cNvPicPr/>
                      <p:nvPr/>
                    </p:nvPicPr>
                    <p:blipFill>
                      <a:blip r:embed="rId5"/>
                      <a:stretch>
                        <a:fillRect/>
                      </a:stretch>
                    </p:blipFill>
                    <p:spPr>
                      <a:xfrm>
                        <a:off x="2822448" y="4481895"/>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120740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400" dirty="0">
                <a:latin typeface="+mn-lt"/>
              </a:rPr>
              <a:t>Obtain a Dun and Bradstreet Data Universal Numbering System (DUNS) number (</a:t>
            </a:r>
            <a:r>
              <a:rPr lang="en-US" sz="2400" dirty="0">
                <a:latin typeface="+mn-lt"/>
                <a:hlinkClick r:id="rId3"/>
              </a:rPr>
              <a:t>www.dnb.com/duns-number.html</a:t>
            </a:r>
            <a:r>
              <a:rPr lang="en-US" sz="2400" dirty="0">
                <a:latin typeface="+mn-lt"/>
              </a:rPr>
              <a:t>)</a:t>
            </a:r>
          </a:p>
          <a:p>
            <a:pPr marL="0" indent="0">
              <a:buNone/>
            </a:pPr>
            <a:endParaRPr lang="en-US" sz="2400" dirty="0">
              <a:latin typeface="+mn-lt"/>
            </a:endParaRPr>
          </a:p>
          <a:p>
            <a:r>
              <a:rPr lang="en-US" sz="2400" dirty="0">
                <a:latin typeface="+mn-lt"/>
              </a:rPr>
              <a:t>Register with the System for Award Management (SAM) (</a:t>
            </a:r>
            <a:r>
              <a:rPr lang="en-US" sz="2400" dirty="0">
                <a:latin typeface="+mn-lt"/>
                <a:hlinkClick r:id="rId4"/>
              </a:rPr>
              <a:t>www.sam.gov</a:t>
            </a:r>
            <a:r>
              <a:rPr lang="en-US" sz="2400" dirty="0">
                <a:latin typeface="+mn-lt"/>
              </a:rPr>
              <a:t>)</a:t>
            </a:r>
          </a:p>
          <a:p>
            <a:pPr marL="0" indent="0">
              <a:buNone/>
            </a:pPr>
            <a:endParaRPr lang="en-US" sz="2400" dirty="0">
              <a:latin typeface="+mn-lt"/>
            </a:endParaRPr>
          </a:p>
          <a:p>
            <a:r>
              <a:rPr lang="en-US" sz="2400" dirty="0">
                <a:latin typeface="+mn-lt"/>
              </a:rPr>
              <a:t>Register with Grants.gov</a:t>
            </a:r>
          </a:p>
          <a:p>
            <a:pPr marL="0" indent="0">
              <a:buNone/>
            </a:pPr>
            <a:endParaRPr lang="en-US" sz="2400" dirty="0">
              <a:latin typeface="+mn-lt"/>
            </a:endParaRPr>
          </a:p>
          <a:p>
            <a:r>
              <a:rPr lang="en-US" sz="2400" dirty="0">
                <a:latin typeface="+mn-lt"/>
              </a:rPr>
              <a:t>Register with Fedconnect.net</a:t>
            </a:r>
          </a:p>
        </p:txBody>
      </p:sp>
      <p:sp>
        <p:nvSpPr>
          <p:cNvPr id="2" name="Title 1"/>
          <p:cNvSpPr>
            <a:spLocks noGrp="1"/>
          </p:cNvSpPr>
          <p:nvPr>
            <p:ph type="ctrTitle"/>
          </p:nvPr>
        </p:nvSpPr>
        <p:spPr>
          <a:xfrm>
            <a:off x="270630" y="146034"/>
            <a:ext cx="8810273" cy="956625"/>
          </a:xfrm>
        </p:spPr>
        <p:txBody>
          <a:bodyPr>
            <a:normAutofit/>
          </a:bodyPr>
          <a:lstStyle/>
          <a:p>
            <a:r>
              <a:rPr lang="en-US" sz="2800" dirty="0"/>
              <a:t>Registration/Submission Requirements</a:t>
            </a:r>
          </a:p>
        </p:txBody>
      </p:sp>
    </p:spTree>
    <p:extLst>
      <p:ext uri="{BB962C8B-B14F-4D97-AF65-F5344CB8AC3E}">
        <p14:creationId xmlns:p14="http://schemas.microsoft.com/office/powerpoint/2010/main" val="378432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400" dirty="0">
                <a:latin typeface="+mn-lt"/>
              </a:rPr>
              <a:t>Register with Grants.gov</a:t>
            </a:r>
          </a:p>
          <a:p>
            <a:pPr lvl="1"/>
            <a:r>
              <a:rPr lang="en-US" sz="2000" dirty="0">
                <a:latin typeface="+mn-lt"/>
              </a:rPr>
              <a:t>There are 3 steps to this process:</a:t>
            </a:r>
          </a:p>
          <a:p>
            <a:pPr marL="463550" lvl="1" indent="0">
              <a:buNone/>
            </a:pPr>
            <a:endParaRPr lang="en-US" sz="2000" dirty="0">
              <a:latin typeface="+mn-lt"/>
            </a:endParaRPr>
          </a:p>
          <a:p>
            <a:pPr marL="514350" lvl="2" indent="0">
              <a:buNone/>
            </a:pPr>
            <a:r>
              <a:rPr lang="en-US" sz="2000" dirty="0" smtClean="0">
                <a:latin typeface="+mn-lt"/>
              </a:rPr>
              <a:t>(1) 	The </a:t>
            </a:r>
            <a:r>
              <a:rPr lang="en-US" sz="2000" dirty="0">
                <a:latin typeface="+mn-lt"/>
              </a:rPr>
              <a:t>Authorized Organizational Representative (AOR) must register</a:t>
            </a:r>
          </a:p>
          <a:p>
            <a:pPr marL="862013" lvl="2" indent="0">
              <a:buNone/>
            </a:pPr>
            <a:endParaRPr lang="en-US" sz="2000" dirty="0">
              <a:latin typeface="+mn-lt"/>
            </a:endParaRPr>
          </a:p>
          <a:p>
            <a:pPr marL="514350" lvl="2" indent="0">
              <a:buNone/>
            </a:pPr>
            <a:r>
              <a:rPr lang="en-US" sz="2000" dirty="0" smtClean="0">
                <a:latin typeface="+mn-lt"/>
              </a:rPr>
              <a:t>(2) 	An </a:t>
            </a:r>
            <a:r>
              <a:rPr lang="en-US" sz="2000" dirty="0">
                <a:latin typeface="+mn-lt"/>
              </a:rPr>
              <a:t>email is sent to the E-Business (E-Biz) POC listed in SAM.  The E-Biz POC must </a:t>
            </a:r>
            <a:r>
              <a:rPr lang="en-US" sz="2000" dirty="0" smtClean="0">
                <a:latin typeface="+mn-lt"/>
              </a:rPr>
              <a:t>	approve the </a:t>
            </a:r>
            <a:r>
              <a:rPr lang="en-US" sz="2000" dirty="0">
                <a:latin typeface="+mn-lt"/>
              </a:rPr>
              <a:t>AOR registration using their MPIN from their SAM registration.</a:t>
            </a:r>
          </a:p>
          <a:p>
            <a:pPr marL="862013" lvl="2" indent="0">
              <a:buNone/>
            </a:pPr>
            <a:endParaRPr lang="en-US" sz="2000" dirty="0">
              <a:latin typeface="+mn-lt"/>
            </a:endParaRPr>
          </a:p>
          <a:p>
            <a:pPr marL="514350" lvl="2" indent="0">
              <a:buNone/>
            </a:pPr>
            <a:r>
              <a:rPr lang="en-US" sz="2000" dirty="0" smtClean="0">
                <a:latin typeface="+mn-lt"/>
              </a:rPr>
              <a:t>(3)	AOR </a:t>
            </a:r>
            <a:r>
              <a:rPr lang="en-US" sz="2000" dirty="0">
                <a:latin typeface="+mn-lt"/>
              </a:rPr>
              <a:t>verifies that registration was completed at Grants.gov</a:t>
            </a:r>
          </a:p>
          <a:p>
            <a:pPr marL="862013" lvl="2" indent="0">
              <a:buNone/>
            </a:pPr>
            <a:endParaRPr lang="en-US" sz="2000" dirty="0">
              <a:latin typeface="+mn-lt"/>
            </a:endParaRPr>
          </a:p>
          <a:p>
            <a:pPr marL="862013" lvl="2" indent="0" algn="ctr">
              <a:buNone/>
            </a:pPr>
            <a:r>
              <a:rPr lang="en-US" sz="2000" u="sng" dirty="0">
                <a:latin typeface="+mn-lt"/>
              </a:rPr>
              <a:t>Grants.gov is where you will submit your application package.</a:t>
            </a:r>
          </a:p>
          <a:p>
            <a:endParaRPr lang="en-US" dirty="0"/>
          </a:p>
        </p:txBody>
      </p:sp>
      <p:sp>
        <p:nvSpPr>
          <p:cNvPr id="2" name="Title 1"/>
          <p:cNvSpPr>
            <a:spLocks noGrp="1"/>
          </p:cNvSpPr>
          <p:nvPr>
            <p:ph type="ctrTitle"/>
          </p:nvPr>
        </p:nvSpPr>
        <p:spPr>
          <a:xfrm>
            <a:off x="270630" y="146034"/>
            <a:ext cx="8810273" cy="970072"/>
          </a:xfrm>
        </p:spPr>
        <p:txBody>
          <a:bodyPr>
            <a:normAutofit/>
          </a:bodyPr>
          <a:lstStyle/>
          <a:p>
            <a:r>
              <a:rPr lang="en-US" sz="2800" dirty="0"/>
              <a:t>Registration Requirements: Grants.gov</a:t>
            </a:r>
          </a:p>
        </p:txBody>
      </p:sp>
    </p:spTree>
    <p:extLst>
      <p:ext uri="{BB962C8B-B14F-4D97-AF65-F5344CB8AC3E}">
        <p14:creationId xmlns:p14="http://schemas.microsoft.com/office/powerpoint/2010/main" val="41559269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400" dirty="0">
                <a:latin typeface="+mn-lt"/>
              </a:rPr>
              <a:t>Applicants must register with </a:t>
            </a:r>
            <a:r>
              <a:rPr lang="en-US" sz="2400" dirty="0" err="1">
                <a:latin typeface="+mn-lt"/>
              </a:rPr>
              <a:t>FedConnect</a:t>
            </a:r>
            <a:r>
              <a:rPr lang="en-US" sz="2400" dirty="0">
                <a:latin typeface="+mn-lt"/>
              </a:rPr>
              <a:t> to submit questions.  </a:t>
            </a:r>
            <a:r>
              <a:rPr lang="en-US" sz="2400" dirty="0" err="1">
                <a:latin typeface="+mn-lt"/>
              </a:rPr>
              <a:t>FedConnect</a:t>
            </a:r>
            <a:r>
              <a:rPr lang="en-US" sz="2400" dirty="0">
                <a:latin typeface="+mn-lt"/>
              </a:rPr>
              <a:t> website: </a:t>
            </a:r>
            <a:r>
              <a:rPr lang="en-US" sz="2400" u="sng" dirty="0">
                <a:solidFill>
                  <a:srgbClr val="0000FF"/>
                </a:solidFill>
                <a:latin typeface="+mn-lt"/>
              </a:rPr>
              <a:t>www.fedconnect.net</a:t>
            </a:r>
            <a:r>
              <a:rPr lang="en-US" sz="2400" dirty="0">
                <a:solidFill>
                  <a:srgbClr val="0000FF"/>
                </a:solidFill>
                <a:latin typeface="+mn-lt"/>
              </a:rPr>
              <a:t>. </a:t>
            </a:r>
          </a:p>
          <a:p>
            <a:pPr marL="0" indent="0">
              <a:buNone/>
            </a:pPr>
            <a:endParaRPr lang="en-US" sz="2400" dirty="0">
              <a:solidFill>
                <a:srgbClr val="0000FF"/>
              </a:solidFill>
              <a:latin typeface="+mn-lt"/>
            </a:endParaRPr>
          </a:p>
          <a:p>
            <a:r>
              <a:rPr lang="en-US" sz="2400" dirty="0">
                <a:latin typeface="+mn-lt"/>
              </a:rPr>
              <a:t>View and download announcement documents or amendments</a:t>
            </a:r>
          </a:p>
          <a:p>
            <a:pPr marL="0" indent="0">
              <a:buNone/>
            </a:pPr>
            <a:endParaRPr lang="en-US" sz="2400" dirty="0">
              <a:latin typeface="+mn-lt"/>
            </a:endParaRPr>
          </a:p>
          <a:p>
            <a:r>
              <a:rPr lang="en-US" sz="2400" dirty="0">
                <a:latin typeface="+mn-lt"/>
              </a:rPr>
              <a:t>Correspond with Federal representatives managing that announcement</a:t>
            </a:r>
          </a:p>
          <a:p>
            <a:pPr marL="0" indent="0">
              <a:buNone/>
            </a:pPr>
            <a:endParaRPr lang="en-US" sz="2400" dirty="0">
              <a:solidFill>
                <a:srgbClr val="0000FF"/>
              </a:solidFill>
              <a:latin typeface="+mn-lt"/>
            </a:endParaRPr>
          </a:p>
          <a:p>
            <a:r>
              <a:rPr lang="en-US" sz="2400" dirty="0">
                <a:latin typeface="+mn-lt"/>
              </a:rPr>
              <a:t>Please allow at least </a:t>
            </a:r>
            <a:r>
              <a:rPr lang="en-US" sz="2400" dirty="0">
                <a:solidFill>
                  <a:srgbClr val="FF0000"/>
                </a:solidFill>
                <a:latin typeface="+mn-lt"/>
              </a:rPr>
              <a:t>44</a:t>
            </a:r>
            <a:r>
              <a:rPr lang="en-US" sz="2400" dirty="0">
                <a:latin typeface="+mn-lt"/>
              </a:rPr>
              <a:t> days to complete this entire registration process.</a:t>
            </a:r>
          </a:p>
        </p:txBody>
      </p:sp>
      <p:sp>
        <p:nvSpPr>
          <p:cNvPr id="2" name="Title 1"/>
          <p:cNvSpPr>
            <a:spLocks noGrp="1"/>
          </p:cNvSpPr>
          <p:nvPr>
            <p:ph type="ctrTitle"/>
          </p:nvPr>
        </p:nvSpPr>
        <p:spPr>
          <a:xfrm>
            <a:off x="270630" y="146034"/>
            <a:ext cx="8810273" cy="1010413"/>
          </a:xfrm>
        </p:spPr>
        <p:txBody>
          <a:bodyPr>
            <a:normAutofit/>
          </a:bodyPr>
          <a:lstStyle/>
          <a:p>
            <a:r>
              <a:rPr lang="en-US" sz="2800" dirty="0"/>
              <a:t>Registration Requirements: </a:t>
            </a:r>
            <a:r>
              <a:rPr lang="en-US" sz="2800" dirty="0" err="1"/>
              <a:t>Fedconnect</a:t>
            </a:r>
            <a:endParaRPr lang="en-US" sz="2800" dirty="0"/>
          </a:p>
        </p:txBody>
      </p:sp>
    </p:spTree>
    <p:extLst>
      <p:ext uri="{BB962C8B-B14F-4D97-AF65-F5344CB8AC3E}">
        <p14:creationId xmlns:p14="http://schemas.microsoft.com/office/powerpoint/2010/main" val="3320659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400" dirty="0">
                <a:latin typeface="+mn-lt"/>
              </a:rPr>
              <a:t>Questions related to the registration process, system requirements or how an application form works must be directed to </a:t>
            </a:r>
            <a:r>
              <a:rPr lang="en-US" sz="2400" dirty="0">
                <a:solidFill>
                  <a:srgbClr val="0000FF"/>
                </a:solidFill>
                <a:latin typeface="+mn-lt"/>
              </a:rPr>
              <a:t>Grants.gov</a:t>
            </a:r>
            <a:r>
              <a:rPr lang="en-US" sz="2400" dirty="0">
                <a:latin typeface="+mn-lt"/>
              </a:rPr>
              <a:t> at 1-800-518-4726 or </a:t>
            </a:r>
            <a:r>
              <a:rPr lang="en-US" sz="2400" dirty="0" smtClean="0">
                <a:solidFill>
                  <a:srgbClr val="0000FF"/>
                </a:solidFill>
                <a:latin typeface="+mn-lt"/>
                <a:hlinkClick r:id="rId3"/>
              </a:rPr>
              <a:t>support@grants.gov</a:t>
            </a:r>
            <a:endParaRPr lang="en-US" sz="2400" dirty="0" smtClean="0">
              <a:solidFill>
                <a:srgbClr val="0000FF"/>
              </a:solidFill>
              <a:latin typeface="+mn-lt"/>
            </a:endParaRPr>
          </a:p>
          <a:p>
            <a:pPr marL="0" indent="0">
              <a:buNone/>
            </a:pPr>
            <a:endParaRPr lang="en-US" sz="2400" dirty="0">
              <a:solidFill>
                <a:srgbClr val="0000FF"/>
              </a:solidFill>
              <a:latin typeface="+mn-lt"/>
            </a:endParaRPr>
          </a:p>
          <a:p>
            <a:r>
              <a:rPr lang="en-US" sz="2400" dirty="0">
                <a:latin typeface="+mn-lt"/>
              </a:rPr>
              <a:t>Questions related to the content of the announcement must be submitted to the </a:t>
            </a:r>
            <a:r>
              <a:rPr lang="en-US" sz="2400" dirty="0" err="1">
                <a:solidFill>
                  <a:srgbClr val="0000FF"/>
                </a:solidFill>
                <a:latin typeface="+mn-lt"/>
              </a:rPr>
              <a:t>FedConnect</a:t>
            </a:r>
            <a:r>
              <a:rPr lang="en-US" sz="2400" dirty="0">
                <a:latin typeface="+mn-lt"/>
              </a:rPr>
              <a:t> portal. </a:t>
            </a:r>
            <a:endParaRPr lang="en-US" sz="2400" dirty="0" smtClean="0">
              <a:latin typeface="+mn-lt"/>
            </a:endParaRPr>
          </a:p>
          <a:p>
            <a:pPr marL="0" indent="0">
              <a:buNone/>
            </a:pPr>
            <a:endParaRPr lang="en-US" sz="2400" dirty="0">
              <a:latin typeface="+mn-lt"/>
            </a:endParaRPr>
          </a:p>
          <a:p>
            <a:pPr lvl="1"/>
            <a:r>
              <a:rPr lang="en-US" sz="2000" dirty="0">
                <a:latin typeface="+mn-lt"/>
              </a:rPr>
              <a:t>Must be registered with </a:t>
            </a:r>
            <a:r>
              <a:rPr lang="en-US" sz="2000" dirty="0" err="1">
                <a:latin typeface="+mn-lt"/>
              </a:rPr>
              <a:t>FedConnect</a:t>
            </a:r>
            <a:r>
              <a:rPr lang="en-US" sz="2000" dirty="0">
                <a:latin typeface="+mn-lt"/>
              </a:rPr>
              <a:t> to submit questions and view responses</a:t>
            </a:r>
          </a:p>
          <a:p>
            <a:endParaRPr lang="en-US" dirty="0"/>
          </a:p>
        </p:txBody>
      </p:sp>
      <p:sp>
        <p:nvSpPr>
          <p:cNvPr id="2" name="Title 1"/>
          <p:cNvSpPr>
            <a:spLocks noGrp="1"/>
          </p:cNvSpPr>
          <p:nvPr>
            <p:ph type="ctrTitle"/>
          </p:nvPr>
        </p:nvSpPr>
        <p:spPr>
          <a:xfrm>
            <a:off x="270630" y="146034"/>
            <a:ext cx="8810273" cy="1010413"/>
          </a:xfrm>
        </p:spPr>
        <p:txBody>
          <a:bodyPr/>
          <a:lstStyle/>
          <a:p>
            <a:r>
              <a:rPr lang="en-US" sz="2800" dirty="0"/>
              <a:t>Questions</a:t>
            </a:r>
          </a:p>
        </p:txBody>
      </p:sp>
    </p:spTree>
    <p:extLst>
      <p:ext uri="{BB962C8B-B14F-4D97-AF65-F5344CB8AC3E}">
        <p14:creationId xmlns:p14="http://schemas.microsoft.com/office/powerpoint/2010/main" val="1804744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400" dirty="0">
                <a:latin typeface="+mn-lt"/>
              </a:rPr>
              <a:t>Applicants must download application package, forms and instructions at </a:t>
            </a:r>
            <a:r>
              <a:rPr lang="en-US" sz="2400" dirty="0">
                <a:solidFill>
                  <a:srgbClr val="0000FF"/>
                </a:solidFill>
                <a:latin typeface="+mn-lt"/>
                <a:hlinkClick r:id="rId3"/>
              </a:rPr>
              <a:t>http://www.grants.gov/</a:t>
            </a:r>
            <a:endParaRPr lang="en-US" sz="2400" dirty="0">
              <a:solidFill>
                <a:srgbClr val="0000FF"/>
              </a:solidFill>
              <a:latin typeface="+mn-lt"/>
            </a:endParaRPr>
          </a:p>
          <a:p>
            <a:pPr marL="0" indent="0">
              <a:buNone/>
            </a:pPr>
            <a:endParaRPr lang="en-US" dirty="0">
              <a:solidFill>
                <a:srgbClr val="0000FF"/>
              </a:solidFill>
            </a:endParaRPr>
          </a:p>
          <a:p>
            <a:r>
              <a:rPr lang="en-US" sz="2400" dirty="0">
                <a:latin typeface="+mn-lt"/>
              </a:rPr>
              <a:t>Applications must be submitted through Grants.gov.</a:t>
            </a:r>
          </a:p>
          <a:p>
            <a:pPr lvl="2"/>
            <a:r>
              <a:rPr lang="en-US" sz="1775" dirty="0">
                <a:latin typeface="+mn-lt"/>
              </a:rPr>
              <a:t>Must be registered at Grants.gov</a:t>
            </a:r>
            <a:r>
              <a:rPr lang="en-US" sz="1775" dirty="0" smtClean="0">
                <a:latin typeface="+mn-lt"/>
              </a:rPr>
              <a:t>!</a:t>
            </a:r>
          </a:p>
          <a:p>
            <a:pPr marL="514350" lvl="2" indent="0">
              <a:buNone/>
            </a:pPr>
            <a:endParaRPr lang="en-US" sz="1775" dirty="0">
              <a:latin typeface="+mn-lt"/>
            </a:endParaRPr>
          </a:p>
          <a:p>
            <a:pPr lvl="2"/>
            <a:r>
              <a:rPr lang="en-US" sz="1775" dirty="0">
                <a:latin typeface="+mn-lt"/>
              </a:rPr>
              <a:t>Update SAM annually</a:t>
            </a:r>
          </a:p>
          <a:p>
            <a:pPr marL="463550" lvl="1" indent="0">
              <a:buNone/>
            </a:pPr>
            <a:endParaRPr lang="en-US" dirty="0"/>
          </a:p>
          <a:p>
            <a:r>
              <a:rPr lang="en-US" sz="2400" dirty="0">
                <a:latin typeface="+mn-lt"/>
              </a:rPr>
              <a:t>Applications must be submitted through </a:t>
            </a:r>
            <a:r>
              <a:rPr lang="en-US" sz="2400" dirty="0">
                <a:solidFill>
                  <a:srgbClr val="0000FF"/>
                </a:solidFill>
                <a:latin typeface="+mn-lt"/>
              </a:rPr>
              <a:t>http://www.grants.gov </a:t>
            </a:r>
            <a:r>
              <a:rPr lang="en-US" sz="2400" dirty="0">
                <a:latin typeface="+mn-lt"/>
              </a:rPr>
              <a:t>by a qualified HBCU/OMI (Minority Serving Institution) authorized representative. </a:t>
            </a:r>
          </a:p>
          <a:p>
            <a:pPr marL="0" indent="0">
              <a:buNone/>
            </a:pPr>
            <a:endParaRPr lang="en-US" dirty="0"/>
          </a:p>
        </p:txBody>
      </p:sp>
      <p:sp>
        <p:nvSpPr>
          <p:cNvPr id="2" name="Title 1"/>
          <p:cNvSpPr>
            <a:spLocks noGrp="1"/>
          </p:cNvSpPr>
          <p:nvPr>
            <p:ph type="ctrTitle"/>
          </p:nvPr>
        </p:nvSpPr>
        <p:spPr>
          <a:xfrm>
            <a:off x="270630" y="146034"/>
            <a:ext cx="8810273" cy="983519"/>
          </a:xfrm>
        </p:spPr>
        <p:txBody>
          <a:bodyPr>
            <a:normAutofit/>
          </a:bodyPr>
          <a:lstStyle/>
          <a:p>
            <a:r>
              <a:rPr lang="en-US" sz="2800" dirty="0"/>
              <a:t>Application Preparation and Submission</a:t>
            </a:r>
          </a:p>
        </p:txBody>
      </p:sp>
    </p:spTree>
    <p:extLst>
      <p:ext uri="{BB962C8B-B14F-4D97-AF65-F5344CB8AC3E}">
        <p14:creationId xmlns:p14="http://schemas.microsoft.com/office/powerpoint/2010/main" val="2022739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2000" dirty="0"/>
              <a:t>In an internet browser, enter the </a:t>
            </a:r>
            <a:r>
              <a:rPr lang="en-US" sz="2000" dirty="0" err="1"/>
              <a:t>FedConnect</a:t>
            </a:r>
            <a:r>
              <a:rPr lang="en-US" sz="2000" dirty="0"/>
              <a:t> URL </a:t>
            </a:r>
            <a:r>
              <a:rPr lang="en-US" sz="2000" u="sng" dirty="0">
                <a:solidFill>
                  <a:srgbClr val="0000FF"/>
                </a:solidFill>
              </a:rPr>
              <a:t>www.FedConnect.net</a:t>
            </a:r>
          </a:p>
          <a:p>
            <a:pPr marL="0" indent="0">
              <a:buNone/>
            </a:pPr>
            <a:r>
              <a:rPr lang="en-US" sz="2000" dirty="0"/>
              <a:t>On the Main Page, click on </a:t>
            </a:r>
            <a:r>
              <a:rPr lang="en-US" sz="2000" dirty="0">
                <a:solidFill>
                  <a:srgbClr val="0000FF"/>
                </a:solidFill>
              </a:rPr>
              <a:t>Search Public Opportunities and Awards</a:t>
            </a:r>
          </a:p>
        </p:txBody>
      </p:sp>
      <p:sp>
        <p:nvSpPr>
          <p:cNvPr id="2" name="Title 1"/>
          <p:cNvSpPr>
            <a:spLocks noGrp="1"/>
          </p:cNvSpPr>
          <p:nvPr>
            <p:ph type="ctrTitle"/>
          </p:nvPr>
        </p:nvSpPr>
        <p:spPr>
          <a:xfrm>
            <a:off x="270630" y="146034"/>
            <a:ext cx="8810273" cy="983519"/>
          </a:xfrm>
        </p:spPr>
        <p:txBody>
          <a:bodyPr>
            <a:normAutofit/>
          </a:bodyPr>
          <a:lstStyle/>
          <a:p>
            <a:r>
              <a:rPr lang="en-US" sz="2800" dirty="0"/>
              <a:t>Accessing NETL FOAs in </a:t>
            </a:r>
            <a:r>
              <a:rPr lang="en-US" sz="2800" dirty="0" err="1"/>
              <a:t>FedConnect</a:t>
            </a:r>
            <a:endParaRPr lang="en-US" sz="2800" dirty="0"/>
          </a:p>
        </p:txBody>
      </p:sp>
      <p:pic>
        <p:nvPicPr>
          <p:cNvPr id="6" name="Picture 5"/>
          <p:cNvPicPr>
            <a:picLocks noChangeAspect="1"/>
          </p:cNvPicPr>
          <p:nvPr/>
        </p:nvPicPr>
        <p:blipFill rotWithShape="1">
          <a:blip r:embed="rId3"/>
          <a:srcRect t="19452"/>
          <a:stretch/>
        </p:blipFill>
        <p:spPr>
          <a:xfrm>
            <a:off x="2602374" y="2287489"/>
            <a:ext cx="6662650" cy="3888419"/>
          </a:xfrm>
          <a:prstGeom prst="rect">
            <a:avLst/>
          </a:prstGeom>
        </p:spPr>
      </p:pic>
    </p:spTree>
    <p:extLst>
      <p:ext uri="{BB962C8B-B14F-4D97-AF65-F5344CB8AC3E}">
        <p14:creationId xmlns:p14="http://schemas.microsoft.com/office/powerpoint/2010/main" val="303666229"/>
      </p:ext>
    </p:extLst>
  </p:cSld>
  <p:clrMapOvr>
    <a:masterClrMapping/>
  </p:clrMapOvr>
</p:sld>
</file>

<file path=ppt/theme/theme1.xml><?xml version="1.0" encoding="utf-8"?>
<a:theme xmlns:a="http://schemas.openxmlformats.org/drawingml/2006/main" name="Office Theme">
  <a:themeElements>
    <a:clrScheme name="Custom 2">
      <a:dk1>
        <a:srgbClr val="373838"/>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TL PowerPoint Presentation Template.potx" id="{871690E1-128A-4655-9483-4CDE564C5DE5}" vid="{BCFC4E8F-5690-49C0-B0F2-219E6FE42EB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190</TotalTime>
  <Words>1507</Words>
  <Application>Microsoft Office PowerPoint</Application>
  <PresentationFormat>Widescreen</PresentationFormat>
  <Paragraphs>132</Paragraphs>
  <Slides>15</Slides>
  <Notes>15</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21" baseType="lpstr">
      <vt:lpstr>Arial</vt:lpstr>
      <vt:lpstr>Calibri</vt:lpstr>
      <vt:lpstr>Century Gothic</vt:lpstr>
      <vt:lpstr>Garamond</vt:lpstr>
      <vt:lpstr>Office Theme</vt:lpstr>
      <vt:lpstr>Document</vt:lpstr>
      <vt:lpstr>Seminar on NETL’s Minority Serving Institutions Program </vt:lpstr>
      <vt:lpstr>Steps to Apply for NETL Grant</vt:lpstr>
      <vt:lpstr>Funding Opportunity Announcement (FOA)</vt:lpstr>
      <vt:lpstr>Registration/Submission Requirements</vt:lpstr>
      <vt:lpstr>Registration Requirements: Grants.gov</vt:lpstr>
      <vt:lpstr>Registration Requirements: Fedconnect</vt:lpstr>
      <vt:lpstr>Questions</vt:lpstr>
      <vt:lpstr>Application Preparation and Submission</vt:lpstr>
      <vt:lpstr>Accessing NETL FOAs in FedConnect</vt:lpstr>
      <vt:lpstr>Accessing NETL FOAs in FedConnect</vt:lpstr>
      <vt:lpstr>Accessing NETL FOAs in FedConnect</vt:lpstr>
      <vt:lpstr>Accessing NETL FOAs in FedConnect</vt:lpstr>
      <vt:lpstr>Accessing NETL FOAs in FedConnect</vt:lpstr>
      <vt:lpstr>Accessing NETL FOAs in FedConnect</vt:lpstr>
      <vt:lpstr>Opportunities for Work with NETL</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Reidpath, Maria M.</dc:creator>
  <cp:lastModifiedBy>Reidpath, Maria M. </cp:lastModifiedBy>
  <cp:revision>30</cp:revision>
  <dcterms:created xsi:type="dcterms:W3CDTF">2015-10-22T20:32:40Z</dcterms:created>
  <dcterms:modified xsi:type="dcterms:W3CDTF">2016-11-07T15:42:50Z</dcterms:modified>
</cp:coreProperties>
</file>